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85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va Sans" panose="020B0604020202020204" charset="0"/>
      <p:regular r:id="rId35"/>
    </p:embeddedFont>
    <p:embeddedFont>
      <p:font typeface="Canva Sans Bold" panose="020B0604020202020204" charset="0"/>
      <p:regular r:id="rId36"/>
    </p:embeddedFont>
    <p:embeddedFont>
      <p:font typeface="Codec Pro ExtraBold" panose="020B0604020202020204" charset="0"/>
      <p:regular r:id="rId37"/>
    </p:embeddedFont>
    <p:embeddedFont>
      <p:font typeface="DM Sans" pitchFamily="2" charset="0"/>
      <p:regular r:id="rId38"/>
      <p:bold r:id="rId39"/>
      <p:italic r:id="rId40"/>
      <p:boldItalic r:id="rId41"/>
    </p:embeddedFont>
    <p:embeddedFont>
      <p:font typeface="DM Sans Bold" charset="0"/>
      <p:regular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Bold" panose="020B0806030504020204" charset="0"/>
      <p:regular r:id="rId47"/>
    </p:embeddedFont>
    <p:embeddedFont>
      <p:font typeface="Open Sauce Bold" panose="020B0604020202020204" charset="0"/>
      <p:regular r:id="rId48"/>
    </p:embeddedFont>
    <p:embeddedFont>
      <p:font typeface="Poppins Bold" panose="020B0604020202020204" charset="0"/>
      <p:regular r:id="rId49"/>
    </p:embeddedFont>
    <p:embeddedFont>
      <p:font typeface="Source Sans Pro" panose="020B0503030403020204" pitchFamily="34" charset="0"/>
      <p:regular r:id="rId50"/>
      <p:bold r:id="rId51"/>
      <p:italic r:id="rId52"/>
      <p:boldItalic r:id="rId53"/>
    </p:embeddedFont>
    <p:embeddedFont>
      <p:font typeface="Source Sans Pro Bold" panose="020B0703030403020204" charset="0"/>
      <p:regular r:id="rId54"/>
    </p:embeddedFont>
    <p:embeddedFont>
      <p:font typeface="Source Sans Pro Italics" panose="020B0604020202020204" charset="0"/>
      <p:regular r:id="rId55"/>
    </p:embeddedFont>
    <p:embeddedFont>
      <p:font typeface="Telegraf Ultra-Bold" panose="020B0604020202020204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2160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2.svg"/><Relationship Id="rId9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4.sv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2.sv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04.svg"/><Relationship Id="rId5" Type="http://schemas.openxmlformats.org/officeDocument/2006/relationships/image" Target="../media/image105.png"/><Relationship Id="rId10" Type="http://schemas.openxmlformats.org/officeDocument/2006/relationships/image" Target="../media/image103.png"/><Relationship Id="rId4" Type="http://schemas.openxmlformats.org/officeDocument/2006/relationships/image" Target="../media/image2.sv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11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svg"/><Relationship Id="rId7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2.sv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2.svg"/><Relationship Id="rId10" Type="http://schemas.openxmlformats.org/officeDocument/2006/relationships/image" Target="../media/image123.svg"/><Relationship Id="rId4" Type="http://schemas.openxmlformats.org/officeDocument/2006/relationships/image" Target="../media/image1.png"/><Relationship Id="rId9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64.svg"/><Relationship Id="rId3" Type="http://schemas.openxmlformats.org/officeDocument/2006/relationships/image" Target="../media/image126.svg"/><Relationship Id="rId7" Type="http://schemas.openxmlformats.org/officeDocument/2006/relationships/image" Target="../media/image128.svg"/><Relationship Id="rId12" Type="http://schemas.openxmlformats.org/officeDocument/2006/relationships/image" Target="../media/image63.png"/><Relationship Id="rId17" Type="http://schemas.openxmlformats.org/officeDocument/2006/relationships/image" Target="../media/image66.svg"/><Relationship Id="rId2" Type="http://schemas.openxmlformats.org/officeDocument/2006/relationships/image" Target="../media/image125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svg"/><Relationship Id="rId5" Type="http://schemas.openxmlformats.org/officeDocument/2006/relationships/image" Target="../media/image2.svg"/><Relationship Id="rId15" Type="http://schemas.openxmlformats.org/officeDocument/2006/relationships/image" Target="../media/image68.svg"/><Relationship Id="rId10" Type="http://schemas.openxmlformats.org/officeDocument/2006/relationships/image" Target="../media/image131.png"/><Relationship Id="rId4" Type="http://schemas.openxmlformats.org/officeDocument/2006/relationships/image" Target="../media/image1.png"/><Relationship Id="rId9" Type="http://schemas.openxmlformats.org/officeDocument/2006/relationships/image" Target="../media/image130.svg"/><Relationship Id="rId1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svg"/><Relationship Id="rId3" Type="http://schemas.openxmlformats.org/officeDocument/2006/relationships/image" Target="../media/image12.png"/><Relationship Id="rId7" Type="http://schemas.openxmlformats.org/officeDocument/2006/relationships/image" Target="../media/image136.sv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svg"/><Relationship Id="rId5" Type="http://schemas.openxmlformats.org/officeDocument/2006/relationships/image" Target="../media/image134.png"/><Relationship Id="rId15" Type="http://schemas.openxmlformats.org/officeDocument/2006/relationships/image" Target="../media/image143.svg"/><Relationship Id="rId10" Type="http://schemas.openxmlformats.org/officeDocument/2006/relationships/image" Target="../media/image139.png"/><Relationship Id="rId4" Type="http://schemas.openxmlformats.org/officeDocument/2006/relationships/image" Target="../media/image133.svg"/><Relationship Id="rId9" Type="http://schemas.openxmlformats.org/officeDocument/2006/relationships/image" Target="../media/image138.svg"/><Relationship Id="rId1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13" Type="http://schemas.openxmlformats.org/officeDocument/2006/relationships/image" Target="../media/image111.png"/><Relationship Id="rId3" Type="http://schemas.openxmlformats.org/officeDocument/2006/relationships/image" Target="../media/image12.png"/><Relationship Id="rId7" Type="http://schemas.openxmlformats.org/officeDocument/2006/relationships/image" Target="../media/image146.png"/><Relationship Id="rId12" Type="http://schemas.openxmlformats.org/officeDocument/2006/relationships/image" Target="../media/image151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sv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25.png"/><Relationship Id="rId10" Type="http://schemas.openxmlformats.org/officeDocument/2006/relationships/image" Target="../media/image149.svg"/><Relationship Id="rId4" Type="http://schemas.openxmlformats.org/officeDocument/2006/relationships/image" Target="../media/image133.svg"/><Relationship Id="rId9" Type="http://schemas.openxmlformats.org/officeDocument/2006/relationships/image" Target="../media/image148.png"/><Relationship Id="rId14" Type="http://schemas.openxmlformats.org/officeDocument/2006/relationships/image" Target="../media/image15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5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13" Type="http://schemas.openxmlformats.org/officeDocument/2006/relationships/image" Target="../media/image164.png"/><Relationship Id="rId18" Type="http://schemas.openxmlformats.org/officeDocument/2006/relationships/image" Target="../media/image169.svg"/><Relationship Id="rId3" Type="http://schemas.openxmlformats.org/officeDocument/2006/relationships/image" Target="../media/image156.png"/><Relationship Id="rId7" Type="http://schemas.openxmlformats.org/officeDocument/2006/relationships/image" Target="../media/image111.png"/><Relationship Id="rId12" Type="http://schemas.openxmlformats.org/officeDocument/2006/relationships/image" Target="../media/image163.sv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svg"/><Relationship Id="rId11" Type="http://schemas.openxmlformats.org/officeDocument/2006/relationships/image" Target="../media/image162.png"/><Relationship Id="rId5" Type="http://schemas.openxmlformats.org/officeDocument/2006/relationships/image" Target="../media/image158.png"/><Relationship Id="rId15" Type="http://schemas.openxmlformats.org/officeDocument/2006/relationships/image" Target="../media/image166.png"/><Relationship Id="rId10" Type="http://schemas.openxmlformats.org/officeDocument/2006/relationships/image" Target="../media/image161.svg"/><Relationship Id="rId4" Type="http://schemas.openxmlformats.org/officeDocument/2006/relationships/image" Target="../media/image157.svg"/><Relationship Id="rId9" Type="http://schemas.openxmlformats.org/officeDocument/2006/relationships/image" Target="../media/image160.png"/><Relationship Id="rId14" Type="http://schemas.openxmlformats.org/officeDocument/2006/relationships/image" Target="../media/image16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svg"/><Relationship Id="rId13" Type="http://schemas.openxmlformats.org/officeDocument/2006/relationships/image" Target="../media/image176.png"/><Relationship Id="rId18" Type="http://schemas.openxmlformats.org/officeDocument/2006/relationships/image" Target="../media/image4.svg"/><Relationship Id="rId3" Type="http://schemas.openxmlformats.org/officeDocument/2006/relationships/image" Target="../media/image10.png"/><Relationship Id="rId7" Type="http://schemas.openxmlformats.org/officeDocument/2006/relationships/image" Target="../media/image170.png"/><Relationship Id="rId12" Type="http://schemas.openxmlformats.org/officeDocument/2006/relationships/image" Target="../media/image175.sv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svg"/><Relationship Id="rId11" Type="http://schemas.openxmlformats.org/officeDocument/2006/relationships/image" Target="../media/image174.png"/><Relationship Id="rId5" Type="http://schemas.openxmlformats.org/officeDocument/2006/relationships/image" Target="../media/image111.png"/><Relationship Id="rId15" Type="http://schemas.openxmlformats.org/officeDocument/2006/relationships/image" Target="../media/image8.png"/><Relationship Id="rId10" Type="http://schemas.openxmlformats.org/officeDocument/2006/relationships/image" Target="../media/image173.svg"/><Relationship Id="rId19" Type="http://schemas.openxmlformats.org/officeDocument/2006/relationships/image" Target="../media/image5.png"/><Relationship Id="rId4" Type="http://schemas.openxmlformats.org/officeDocument/2006/relationships/image" Target="../media/image11.svg"/><Relationship Id="rId9" Type="http://schemas.openxmlformats.org/officeDocument/2006/relationships/image" Target="../media/image172.png"/><Relationship Id="rId14" Type="http://schemas.openxmlformats.org/officeDocument/2006/relationships/image" Target="../media/image17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share.io/systran" TargetMode="External"/><Relationship Id="rId3" Type="http://schemas.openxmlformats.org/officeDocument/2006/relationships/image" Target="../media/image11.svg"/><Relationship Id="rId7" Type="http://schemas.openxmlformats.org/officeDocument/2006/relationships/hyperlink" Target="https://seeklogo.com/vector-logo/339936/smartl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n.pinterest.com/pin/memoq-logo-hungary--846817536168174164/" TargetMode="External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2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3.sv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32.svg"/><Relationship Id="rId1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44.svg"/><Relationship Id="rId5" Type="http://schemas.openxmlformats.org/officeDocument/2006/relationships/image" Target="../media/image1.pn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2.sv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58.png"/><Relationship Id="rId3" Type="http://schemas.openxmlformats.org/officeDocument/2006/relationships/image" Target="../media/image1.png"/><Relationship Id="rId21" Type="http://schemas.openxmlformats.org/officeDocument/2006/relationships/image" Target="../media/image6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73.png"/><Relationship Id="rId5" Type="http://schemas.openxmlformats.org/officeDocument/2006/relationships/image" Target="../media/image53.png"/><Relationship Id="rId15" Type="http://schemas.openxmlformats.org/officeDocument/2006/relationships/image" Target="../media/image56.png"/><Relationship Id="rId10" Type="http://schemas.openxmlformats.org/officeDocument/2006/relationships/image" Target="../media/image72.png"/><Relationship Id="rId19" Type="http://schemas.openxmlformats.org/officeDocument/2006/relationships/image" Target="../media/image59.png"/><Relationship Id="rId4" Type="http://schemas.openxmlformats.org/officeDocument/2006/relationships/image" Target="../media/image2.sv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6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83073" y="-238548"/>
            <a:ext cx="5277349" cy="4657260"/>
          </a:xfrm>
          <a:custGeom>
            <a:avLst/>
            <a:gdLst/>
            <a:ahLst/>
            <a:cxnLst/>
            <a:rect l="l" t="t" r="r" b="b"/>
            <a:pathLst>
              <a:path w="5277349" h="4657260">
                <a:moveTo>
                  <a:pt x="0" y="4657260"/>
                </a:moveTo>
                <a:lnTo>
                  <a:pt x="5277349" y="4657260"/>
                </a:lnTo>
                <a:lnTo>
                  <a:pt x="5277349" y="0"/>
                </a:lnTo>
                <a:lnTo>
                  <a:pt x="0" y="0"/>
                </a:lnTo>
                <a:lnTo>
                  <a:pt x="0" y="46572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47101" y="1613516"/>
            <a:ext cx="7059967" cy="7059967"/>
          </a:xfrm>
          <a:custGeom>
            <a:avLst/>
            <a:gdLst/>
            <a:ahLst/>
            <a:cxnLst/>
            <a:rect l="l" t="t" r="r" b="b"/>
            <a:pathLst>
              <a:path w="7059967" h="7059967">
                <a:moveTo>
                  <a:pt x="0" y="0"/>
                </a:moveTo>
                <a:lnTo>
                  <a:pt x="7059967" y="0"/>
                </a:lnTo>
                <a:lnTo>
                  <a:pt x="7059967" y="7059968"/>
                </a:lnTo>
                <a:lnTo>
                  <a:pt x="0" y="7059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37090" y="1149257"/>
            <a:ext cx="7988519" cy="798848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507028" y="4607697"/>
            <a:ext cx="798834" cy="1071606"/>
          </a:xfrm>
          <a:custGeom>
            <a:avLst/>
            <a:gdLst/>
            <a:ahLst/>
            <a:cxnLst/>
            <a:rect l="l" t="t" r="r" b="b"/>
            <a:pathLst>
              <a:path w="798834" h="1071606">
                <a:moveTo>
                  <a:pt x="0" y="0"/>
                </a:moveTo>
                <a:lnTo>
                  <a:pt x="798833" y="0"/>
                </a:lnTo>
                <a:lnTo>
                  <a:pt x="798833" y="1071606"/>
                </a:lnTo>
                <a:lnTo>
                  <a:pt x="0" y="1071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0" y="9853089"/>
            <a:ext cx="18288000" cy="3011"/>
          </a:xfrm>
          <a:prstGeom prst="line">
            <a:avLst/>
          </a:prstGeom>
          <a:ln w="19050" cap="flat">
            <a:gradFill>
              <a:gsLst>
                <a:gs pos="0">
                  <a:srgbClr val="5CE1E6">
                    <a:alpha val="100000"/>
                  </a:srgbClr>
                </a:gs>
                <a:gs pos="100000">
                  <a:srgbClr val="55D78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509958" y="4299673"/>
            <a:ext cx="7368316" cy="108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6"/>
              </a:lnSpc>
            </a:pPr>
            <a:r>
              <a:rPr lang="en-US" sz="9495">
                <a:solidFill>
                  <a:srgbClr val="4DEB88"/>
                </a:solidFill>
                <a:latin typeface="Poppins Bold"/>
              </a:rPr>
              <a:t>MaokAI</a:t>
            </a:r>
          </a:p>
        </p:txBody>
      </p:sp>
      <p:sp>
        <p:nvSpPr>
          <p:cNvPr id="9" name="Freeform 9"/>
          <p:cNvSpPr/>
          <p:nvPr/>
        </p:nvSpPr>
        <p:spPr>
          <a:xfrm>
            <a:off x="10509958" y="3631640"/>
            <a:ext cx="1603293" cy="306083"/>
          </a:xfrm>
          <a:custGeom>
            <a:avLst/>
            <a:gdLst/>
            <a:ahLst/>
            <a:cxnLst/>
            <a:rect l="l" t="t" r="r" b="b"/>
            <a:pathLst>
              <a:path w="1603293" h="306083">
                <a:moveTo>
                  <a:pt x="0" y="0"/>
                </a:moveTo>
                <a:lnTo>
                  <a:pt x="1603293" y="0"/>
                </a:lnTo>
                <a:lnTo>
                  <a:pt x="1603293" y="306083"/>
                </a:lnTo>
                <a:lnTo>
                  <a:pt x="0" y="3060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-1013487" y="-2212988"/>
            <a:ext cx="4084374" cy="4099748"/>
          </a:xfrm>
          <a:custGeom>
            <a:avLst/>
            <a:gdLst/>
            <a:ahLst/>
            <a:cxnLst/>
            <a:rect l="l" t="t" r="r" b="b"/>
            <a:pathLst>
              <a:path w="4084374" h="4099748">
                <a:moveTo>
                  <a:pt x="0" y="0"/>
                </a:moveTo>
                <a:lnTo>
                  <a:pt x="4084374" y="0"/>
                </a:lnTo>
                <a:lnTo>
                  <a:pt x="4084374" y="4099748"/>
                </a:lnTo>
                <a:lnTo>
                  <a:pt x="0" y="40997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509958" y="5213801"/>
            <a:ext cx="5709545" cy="69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n-US" sz="4083">
                <a:solidFill>
                  <a:srgbClr val="FFFFFF"/>
                </a:solidFill>
                <a:latin typeface="Source Sans Pro Italics"/>
              </a:rPr>
              <a:t>Mass Distributed Coaching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1351370" y="8714307"/>
            <a:ext cx="517897" cy="1605882"/>
          </a:xfrm>
          <a:custGeom>
            <a:avLst/>
            <a:gdLst/>
            <a:ahLst/>
            <a:cxnLst/>
            <a:rect l="l" t="t" r="r" b="b"/>
            <a:pathLst>
              <a:path w="517897" h="1605882">
                <a:moveTo>
                  <a:pt x="0" y="0"/>
                </a:moveTo>
                <a:lnTo>
                  <a:pt x="517897" y="0"/>
                </a:lnTo>
                <a:lnTo>
                  <a:pt x="517897" y="1605882"/>
                </a:lnTo>
                <a:lnTo>
                  <a:pt x="0" y="16058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675239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0"/>
                </a:moveTo>
                <a:lnTo>
                  <a:pt x="3838259" y="0"/>
                </a:lnTo>
                <a:lnTo>
                  <a:pt x="3838259" y="3387263"/>
                </a:lnTo>
                <a:lnTo>
                  <a:pt x="0" y="3387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-225498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3387263"/>
                </a:moveTo>
                <a:lnTo>
                  <a:pt x="3838259" y="3387263"/>
                </a:lnTo>
                <a:lnTo>
                  <a:pt x="3838259" y="0"/>
                </a:lnTo>
                <a:lnTo>
                  <a:pt x="0" y="0"/>
                </a:lnTo>
                <a:lnTo>
                  <a:pt x="0" y="33872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85553" y="2163339"/>
            <a:ext cx="7516894" cy="7516894"/>
          </a:xfrm>
          <a:custGeom>
            <a:avLst/>
            <a:gdLst/>
            <a:ahLst/>
            <a:cxnLst/>
            <a:rect l="l" t="t" r="r" b="b"/>
            <a:pathLst>
              <a:path w="7516894" h="7516894">
                <a:moveTo>
                  <a:pt x="0" y="0"/>
                </a:moveTo>
                <a:lnTo>
                  <a:pt x="7516894" y="0"/>
                </a:lnTo>
                <a:lnTo>
                  <a:pt x="7516894" y="7516894"/>
                </a:lnTo>
                <a:lnTo>
                  <a:pt x="0" y="7516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85536" y="846792"/>
            <a:ext cx="831692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Promotion - Jersey</a:t>
            </a:r>
          </a:p>
        </p:txBody>
      </p:sp>
      <p:sp>
        <p:nvSpPr>
          <p:cNvPr id="6" name="Freeform 6"/>
          <p:cNvSpPr/>
          <p:nvPr/>
        </p:nvSpPr>
        <p:spPr>
          <a:xfrm>
            <a:off x="4441356" y="756166"/>
            <a:ext cx="1088359" cy="1001290"/>
          </a:xfrm>
          <a:custGeom>
            <a:avLst/>
            <a:gdLst/>
            <a:ahLst/>
            <a:cxnLst/>
            <a:rect l="l" t="t" r="r" b="b"/>
            <a:pathLst>
              <a:path w="1088359" h="1001290">
                <a:moveTo>
                  <a:pt x="0" y="0"/>
                </a:moveTo>
                <a:lnTo>
                  <a:pt x="1088359" y="0"/>
                </a:lnTo>
                <a:lnTo>
                  <a:pt x="1088359" y="1001290"/>
                </a:lnTo>
                <a:lnTo>
                  <a:pt x="0" y="1001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25498" y="-183652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3387263"/>
                </a:moveTo>
                <a:lnTo>
                  <a:pt x="3838259" y="3387263"/>
                </a:lnTo>
                <a:lnTo>
                  <a:pt x="3838259" y="0"/>
                </a:lnTo>
                <a:lnTo>
                  <a:pt x="0" y="0"/>
                </a:lnTo>
                <a:lnTo>
                  <a:pt x="0" y="33872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596796" y="2970834"/>
            <a:ext cx="2746476" cy="1811526"/>
            <a:chOff x="0" y="0"/>
            <a:chExt cx="553702" cy="3994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3702" cy="399439"/>
            </a:xfrm>
            <a:custGeom>
              <a:avLst/>
              <a:gdLst/>
              <a:ahLst/>
              <a:cxnLst/>
              <a:rect l="l" t="t" r="r" b="b"/>
              <a:pathLst>
                <a:path w="553702" h="399439">
                  <a:moveTo>
                    <a:pt x="157235" y="0"/>
                  </a:moveTo>
                  <a:lnTo>
                    <a:pt x="396467" y="0"/>
                  </a:lnTo>
                  <a:cubicBezTo>
                    <a:pt x="438168" y="0"/>
                    <a:pt x="478162" y="16566"/>
                    <a:pt x="507649" y="46053"/>
                  </a:cubicBezTo>
                  <a:cubicBezTo>
                    <a:pt x="537136" y="75540"/>
                    <a:pt x="553702" y="115534"/>
                    <a:pt x="553702" y="157235"/>
                  </a:cubicBezTo>
                  <a:lnTo>
                    <a:pt x="553702" y="242204"/>
                  </a:lnTo>
                  <a:cubicBezTo>
                    <a:pt x="553702" y="283906"/>
                    <a:pt x="537136" y="323899"/>
                    <a:pt x="507649" y="353386"/>
                  </a:cubicBezTo>
                  <a:cubicBezTo>
                    <a:pt x="478162" y="382873"/>
                    <a:pt x="438168" y="399439"/>
                    <a:pt x="396467" y="399439"/>
                  </a:cubicBezTo>
                  <a:lnTo>
                    <a:pt x="157235" y="399439"/>
                  </a:lnTo>
                  <a:cubicBezTo>
                    <a:pt x="115534" y="399439"/>
                    <a:pt x="75540" y="382873"/>
                    <a:pt x="46053" y="353386"/>
                  </a:cubicBezTo>
                  <a:cubicBezTo>
                    <a:pt x="16566" y="323899"/>
                    <a:pt x="0" y="283906"/>
                    <a:pt x="0" y="242204"/>
                  </a:cubicBezTo>
                  <a:lnTo>
                    <a:pt x="0" y="157235"/>
                  </a:lnTo>
                  <a:cubicBezTo>
                    <a:pt x="0" y="115534"/>
                    <a:pt x="16566" y="75540"/>
                    <a:pt x="46053" y="46053"/>
                  </a:cubicBezTo>
                  <a:cubicBezTo>
                    <a:pt x="75540" y="16566"/>
                    <a:pt x="115534" y="0"/>
                    <a:pt x="157235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53702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30638" y="2970834"/>
            <a:ext cx="2943624" cy="1811526"/>
            <a:chOff x="0" y="0"/>
            <a:chExt cx="649065" cy="3994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9065" cy="399439"/>
            </a:xfrm>
            <a:custGeom>
              <a:avLst/>
              <a:gdLst/>
              <a:ahLst/>
              <a:cxnLst/>
              <a:rect l="l" t="t" r="r" b="b"/>
              <a:pathLst>
                <a:path w="649065" h="399439">
                  <a:moveTo>
                    <a:pt x="134133" y="0"/>
                  </a:moveTo>
                  <a:lnTo>
                    <a:pt x="514932" y="0"/>
                  </a:lnTo>
                  <a:cubicBezTo>
                    <a:pt x="550507" y="0"/>
                    <a:pt x="584624" y="14132"/>
                    <a:pt x="609779" y="39287"/>
                  </a:cubicBezTo>
                  <a:cubicBezTo>
                    <a:pt x="634934" y="64442"/>
                    <a:pt x="649065" y="98559"/>
                    <a:pt x="649065" y="134133"/>
                  </a:cubicBezTo>
                  <a:lnTo>
                    <a:pt x="649065" y="265306"/>
                  </a:lnTo>
                  <a:cubicBezTo>
                    <a:pt x="649065" y="300880"/>
                    <a:pt x="634934" y="334998"/>
                    <a:pt x="609779" y="360152"/>
                  </a:cubicBezTo>
                  <a:cubicBezTo>
                    <a:pt x="584624" y="385307"/>
                    <a:pt x="550507" y="399439"/>
                    <a:pt x="514932" y="399439"/>
                  </a:cubicBezTo>
                  <a:lnTo>
                    <a:pt x="134133" y="399439"/>
                  </a:lnTo>
                  <a:cubicBezTo>
                    <a:pt x="60054" y="399439"/>
                    <a:pt x="0" y="339386"/>
                    <a:pt x="0" y="265306"/>
                  </a:cubicBezTo>
                  <a:lnTo>
                    <a:pt x="0" y="134133"/>
                  </a:lnTo>
                  <a:cubicBezTo>
                    <a:pt x="0" y="60054"/>
                    <a:pt x="60054" y="0"/>
                    <a:pt x="1341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B8B8">
                    <a:alpha val="100000"/>
                  </a:srgbClr>
                </a:gs>
                <a:gs pos="100000">
                  <a:srgbClr val="5B5B5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649065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Live updates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285087" y="2970834"/>
            <a:ext cx="1811526" cy="181152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596796" y="5168996"/>
            <a:ext cx="2746476" cy="1811526"/>
            <a:chOff x="0" y="0"/>
            <a:chExt cx="553702" cy="3994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3702" cy="399439"/>
            </a:xfrm>
            <a:custGeom>
              <a:avLst/>
              <a:gdLst/>
              <a:ahLst/>
              <a:cxnLst/>
              <a:rect l="l" t="t" r="r" b="b"/>
              <a:pathLst>
                <a:path w="553702" h="399439">
                  <a:moveTo>
                    <a:pt x="132571" y="0"/>
                  </a:moveTo>
                  <a:lnTo>
                    <a:pt x="421131" y="0"/>
                  </a:lnTo>
                  <a:cubicBezTo>
                    <a:pt x="456291" y="0"/>
                    <a:pt x="490011" y="13967"/>
                    <a:pt x="514873" y="38829"/>
                  </a:cubicBezTo>
                  <a:cubicBezTo>
                    <a:pt x="539735" y="63691"/>
                    <a:pt x="553702" y="97411"/>
                    <a:pt x="553702" y="132571"/>
                  </a:cubicBezTo>
                  <a:lnTo>
                    <a:pt x="553702" y="266869"/>
                  </a:lnTo>
                  <a:cubicBezTo>
                    <a:pt x="553702" y="340085"/>
                    <a:pt x="494348" y="399439"/>
                    <a:pt x="421131" y="399439"/>
                  </a:cubicBezTo>
                  <a:lnTo>
                    <a:pt x="132571" y="399439"/>
                  </a:lnTo>
                  <a:cubicBezTo>
                    <a:pt x="59354" y="399439"/>
                    <a:pt x="0" y="340085"/>
                    <a:pt x="0" y="266869"/>
                  </a:cubicBezTo>
                  <a:lnTo>
                    <a:pt x="0" y="132571"/>
                  </a:lnTo>
                  <a:cubicBezTo>
                    <a:pt x="0" y="59354"/>
                    <a:pt x="59354" y="0"/>
                    <a:pt x="132571" y="0"/>
                  </a:cubicBezTo>
                  <a:close/>
                </a:path>
              </a:pathLst>
            </a:custGeom>
            <a:solidFill>
              <a:srgbClr val="CDFFD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553702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830638" y="5168996"/>
            <a:ext cx="2943624" cy="1811526"/>
            <a:chOff x="0" y="0"/>
            <a:chExt cx="649065" cy="3994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9065" cy="399439"/>
            </a:xfrm>
            <a:custGeom>
              <a:avLst/>
              <a:gdLst/>
              <a:ahLst/>
              <a:cxnLst/>
              <a:rect l="l" t="t" r="r" b="b"/>
              <a:pathLst>
                <a:path w="649065" h="399439">
                  <a:moveTo>
                    <a:pt x="113093" y="0"/>
                  </a:moveTo>
                  <a:lnTo>
                    <a:pt x="535973" y="0"/>
                  </a:lnTo>
                  <a:cubicBezTo>
                    <a:pt x="565967" y="0"/>
                    <a:pt x="594732" y="11915"/>
                    <a:pt x="615941" y="33124"/>
                  </a:cubicBezTo>
                  <a:cubicBezTo>
                    <a:pt x="637150" y="54333"/>
                    <a:pt x="649065" y="83099"/>
                    <a:pt x="649065" y="113093"/>
                  </a:cubicBezTo>
                  <a:lnTo>
                    <a:pt x="649065" y="286346"/>
                  </a:lnTo>
                  <a:cubicBezTo>
                    <a:pt x="649065" y="316340"/>
                    <a:pt x="637150" y="345106"/>
                    <a:pt x="615941" y="366315"/>
                  </a:cubicBezTo>
                  <a:cubicBezTo>
                    <a:pt x="594732" y="387524"/>
                    <a:pt x="565967" y="399439"/>
                    <a:pt x="535973" y="399439"/>
                  </a:cubicBezTo>
                  <a:lnTo>
                    <a:pt x="113093" y="399439"/>
                  </a:lnTo>
                  <a:cubicBezTo>
                    <a:pt x="83099" y="399439"/>
                    <a:pt x="54333" y="387524"/>
                    <a:pt x="33124" y="366315"/>
                  </a:cubicBezTo>
                  <a:cubicBezTo>
                    <a:pt x="11915" y="345106"/>
                    <a:pt x="0" y="316340"/>
                    <a:pt x="0" y="286346"/>
                  </a:cubicBezTo>
                  <a:lnTo>
                    <a:pt x="0" y="113093"/>
                  </a:lnTo>
                  <a:cubicBezTo>
                    <a:pt x="0" y="83099"/>
                    <a:pt x="11915" y="54333"/>
                    <a:pt x="33124" y="33124"/>
                  </a:cubicBezTo>
                  <a:cubicBezTo>
                    <a:pt x="54333" y="11915"/>
                    <a:pt x="83099" y="0"/>
                    <a:pt x="1130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649065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Short-form content</a:t>
              </a: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4285087" y="5168996"/>
            <a:ext cx="1811526" cy="1811526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4596796" y="7367157"/>
            <a:ext cx="2746476" cy="1811526"/>
            <a:chOff x="0" y="0"/>
            <a:chExt cx="553702" cy="39943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3702" cy="399439"/>
            </a:xfrm>
            <a:custGeom>
              <a:avLst/>
              <a:gdLst/>
              <a:ahLst/>
              <a:cxnLst/>
              <a:rect l="l" t="t" r="r" b="b"/>
              <a:pathLst>
                <a:path w="553702" h="399439">
                  <a:moveTo>
                    <a:pt x="132571" y="0"/>
                  </a:moveTo>
                  <a:lnTo>
                    <a:pt x="421131" y="0"/>
                  </a:lnTo>
                  <a:cubicBezTo>
                    <a:pt x="456291" y="0"/>
                    <a:pt x="490011" y="13967"/>
                    <a:pt x="514873" y="38829"/>
                  </a:cubicBezTo>
                  <a:cubicBezTo>
                    <a:pt x="539735" y="63691"/>
                    <a:pt x="553702" y="97411"/>
                    <a:pt x="553702" y="132571"/>
                  </a:cubicBezTo>
                  <a:lnTo>
                    <a:pt x="553702" y="266869"/>
                  </a:lnTo>
                  <a:cubicBezTo>
                    <a:pt x="553702" y="340085"/>
                    <a:pt x="494348" y="399439"/>
                    <a:pt x="421131" y="399439"/>
                  </a:cubicBezTo>
                  <a:lnTo>
                    <a:pt x="132571" y="399439"/>
                  </a:lnTo>
                  <a:cubicBezTo>
                    <a:pt x="59354" y="399439"/>
                    <a:pt x="0" y="340085"/>
                    <a:pt x="0" y="266869"/>
                  </a:cubicBezTo>
                  <a:lnTo>
                    <a:pt x="0" y="132571"/>
                  </a:lnTo>
                  <a:cubicBezTo>
                    <a:pt x="0" y="59354"/>
                    <a:pt x="59354" y="0"/>
                    <a:pt x="132571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553702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830638" y="7367157"/>
            <a:ext cx="2943624" cy="1811526"/>
            <a:chOff x="0" y="0"/>
            <a:chExt cx="649065" cy="39943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49065" cy="399439"/>
            </a:xfrm>
            <a:custGeom>
              <a:avLst/>
              <a:gdLst/>
              <a:ahLst/>
              <a:cxnLst/>
              <a:rect l="l" t="t" r="r" b="b"/>
              <a:pathLst>
                <a:path w="649065" h="399439">
                  <a:moveTo>
                    <a:pt x="113093" y="0"/>
                  </a:moveTo>
                  <a:lnTo>
                    <a:pt x="535973" y="0"/>
                  </a:lnTo>
                  <a:cubicBezTo>
                    <a:pt x="565967" y="0"/>
                    <a:pt x="594732" y="11915"/>
                    <a:pt x="615941" y="33124"/>
                  </a:cubicBezTo>
                  <a:cubicBezTo>
                    <a:pt x="637150" y="54333"/>
                    <a:pt x="649065" y="83099"/>
                    <a:pt x="649065" y="113093"/>
                  </a:cubicBezTo>
                  <a:lnTo>
                    <a:pt x="649065" y="286346"/>
                  </a:lnTo>
                  <a:cubicBezTo>
                    <a:pt x="649065" y="316340"/>
                    <a:pt x="637150" y="345106"/>
                    <a:pt x="615941" y="366315"/>
                  </a:cubicBezTo>
                  <a:cubicBezTo>
                    <a:pt x="594732" y="387524"/>
                    <a:pt x="565967" y="399439"/>
                    <a:pt x="535973" y="399439"/>
                  </a:cubicBezTo>
                  <a:lnTo>
                    <a:pt x="113093" y="399439"/>
                  </a:lnTo>
                  <a:cubicBezTo>
                    <a:pt x="83099" y="399439"/>
                    <a:pt x="54333" y="387524"/>
                    <a:pt x="33124" y="366315"/>
                  </a:cubicBezTo>
                  <a:cubicBezTo>
                    <a:pt x="11915" y="345106"/>
                    <a:pt x="0" y="316340"/>
                    <a:pt x="0" y="286346"/>
                  </a:cubicBezTo>
                  <a:lnTo>
                    <a:pt x="0" y="113093"/>
                  </a:lnTo>
                  <a:cubicBezTo>
                    <a:pt x="0" y="83099"/>
                    <a:pt x="11915" y="54333"/>
                    <a:pt x="33124" y="33124"/>
                  </a:cubicBezTo>
                  <a:cubicBezTo>
                    <a:pt x="54333" y="11915"/>
                    <a:pt x="83099" y="0"/>
                    <a:pt x="1130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649065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Advertisment</a:t>
              </a:r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4285087" y="7367157"/>
            <a:ext cx="1811526" cy="1811526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9829800" y="2970834"/>
            <a:ext cx="2742123" cy="1811526"/>
            <a:chOff x="0" y="0"/>
            <a:chExt cx="553702" cy="39943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3702" cy="399439"/>
            </a:xfrm>
            <a:custGeom>
              <a:avLst/>
              <a:gdLst/>
              <a:ahLst/>
              <a:cxnLst/>
              <a:rect l="l" t="t" r="r" b="b"/>
              <a:pathLst>
                <a:path w="553702" h="399439">
                  <a:moveTo>
                    <a:pt x="132571" y="0"/>
                  </a:moveTo>
                  <a:lnTo>
                    <a:pt x="421131" y="0"/>
                  </a:lnTo>
                  <a:cubicBezTo>
                    <a:pt x="456291" y="0"/>
                    <a:pt x="490011" y="13967"/>
                    <a:pt x="514873" y="38829"/>
                  </a:cubicBezTo>
                  <a:cubicBezTo>
                    <a:pt x="539735" y="63691"/>
                    <a:pt x="553702" y="97411"/>
                    <a:pt x="553702" y="132571"/>
                  </a:cubicBezTo>
                  <a:lnTo>
                    <a:pt x="553702" y="266869"/>
                  </a:lnTo>
                  <a:cubicBezTo>
                    <a:pt x="553702" y="340085"/>
                    <a:pt x="494348" y="399439"/>
                    <a:pt x="421131" y="399439"/>
                  </a:cubicBezTo>
                  <a:lnTo>
                    <a:pt x="132571" y="399439"/>
                  </a:lnTo>
                  <a:cubicBezTo>
                    <a:pt x="59354" y="399439"/>
                    <a:pt x="0" y="340085"/>
                    <a:pt x="0" y="266869"/>
                  </a:cubicBezTo>
                  <a:lnTo>
                    <a:pt x="0" y="132571"/>
                  </a:lnTo>
                  <a:cubicBezTo>
                    <a:pt x="0" y="59354"/>
                    <a:pt x="59354" y="0"/>
                    <a:pt x="132571" y="0"/>
                  </a:cubicBezTo>
                  <a:close/>
                </a:path>
              </a:pathLst>
            </a:custGeom>
            <a:solidFill>
              <a:srgbClr val="F70E3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553702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059289" y="2970834"/>
            <a:ext cx="2943624" cy="1811526"/>
            <a:chOff x="0" y="0"/>
            <a:chExt cx="649065" cy="39943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49065" cy="399439"/>
            </a:xfrm>
            <a:custGeom>
              <a:avLst/>
              <a:gdLst/>
              <a:ahLst/>
              <a:cxnLst/>
              <a:rect l="l" t="t" r="r" b="b"/>
              <a:pathLst>
                <a:path w="649065" h="399439">
                  <a:moveTo>
                    <a:pt x="113093" y="0"/>
                  </a:moveTo>
                  <a:lnTo>
                    <a:pt x="535973" y="0"/>
                  </a:lnTo>
                  <a:cubicBezTo>
                    <a:pt x="565967" y="0"/>
                    <a:pt x="594732" y="11915"/>
                    <a:pt x="615941" y="33124"/>
                  </a:cubicBezTo>
                  <a:cubicBezTo>
                    <a:pt x="637150" y="54333"/>
                    <a:pt x="649065" y="83099"/>
                    <a:pt x="649065" y="113093"/>
                  </a:cubicBezTo>
                  <a:lnTo>
                    <a:pt x="649065" y="286346"/>
                  </a:lnTo>
                  <a:cubicBezTo>
                    <a:pt x="649065" y="316340"/>
                    <a:pt x="637150" y="345106"/>
                    <a:pt x="615941" y="366315"/>
                  </a:cubicBezTo>
                  <a:cubicBezTo>
                    <a:pt x="594732" y="387524"/>
                    <a:pt x="565967" y="399439"/>
                    <a:pt x="535973" y="399439"/>
                  </a:cubicBezTo>
                  <a:lnTo>
                    <a:pt x="113093" y="399439"/>
                  </a:lnTo>
                  <a:cubicBezTo>
                    <a:pt x="83099" y="399439"/>
                    <a:pt x="54333" y="387524"/>
                    <a:pt x="33124" y="366315"/>
                  </a:cubicBezTo>
                  <a:cubicBezTo>
                    <a:pt x="11915" y="345106"/>
                    <a:pt x="0" y="316340"/>
                    <a:pt x="0" y="286346"/>
                  </a:cubicBezTo>
                  <a:lnTo>
                    <a:pt x="0" y="113093"/>
                  </a:lnTo>
                  <a:cubicBezTo>
                    <a:pt x="0" y="83099"/>
                    <a:pt x="11915" y="54333"/>
                    <a:pt x="33124" y="33124"/>
                  </a:cubicBezTo>
                  <a:cubicBezTo>
                    <a:pt x="54333" y="11915"/>
                    <a:pt x="83099" y="0"/>
                    <a:pt x="1130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70E34">
                    <a:alpha val="100000"/>
                  </a:srgbClr>
                </a:gs>
                <a:gs pos="100000">
                  <a:srgbClr val="FF6A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649065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Long Form </a:t>
              </a:r>
            </a:p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Content</a:t>
              </a:r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9513738" y="2970834"/>
            <a:ext cx="1811526" cy="1811526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8"/>
              <a:stretch>
                <a:fillRect l="223" r="223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9829800" y="5168996"/>
            <a:ext cx="2742123" cy="1811526"/>
            <a:chOff x="0" y="0"/>
            <a:chExt cx="553702" cy="39943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53702" cy="399439"/>
            </a:xfrm>
            <a:custGeom>
              <a:avLst/>
              <a:gdLst/>
              <a:ahLst/>
              <a:cxnLst/>
              <a:rect l="l" t="t" r="r" b="b"/>
              <a:pathLst>
                <a:path w="553702" h="399439">
                  <a:moveTo>
                    <a:pt x="132571" y="0"/>
                  </a:moveTo>
                  <a:lnTo>
                    <a:pt x="421131" y="0"/>
                  </a:lnTo>
                  <a:cubicBezTo>
                    <a:pt x="456291" y="0"/>
                    <a:pt x="490011" y="13967"/>
                    <a:pt x="514873" y="38829"/>
                  </a:cubicBezTo>
                  <a:cubicBezTo>
                    <a:pt x="539735" y="63691"/>
                    <a:pt x="553702" y="97411"/>
                    <a:pt x="553702" y="132571"/>
                  </a:cubicBezTo>
                  <a:lnTo>
                    <a:pt x="553702" y="266869"/>
                  </a:lnTo>
                  <a:cubicBezTo>
                    <a:pt x="553702" y="340085"/>
                    <a:pt x="494348" y="399439"/>
                    <a:pt x="421131" y="399439"/>
                  </a:cubicBezTo>
                  <a:lnTo>
                    <a:pt x="132571" y="399439"/>
                  </a:lnTo>
                  <a:cubicBezTo>
                    <a:pt x="59354" y="399439"/>
                    <a:pt x="0" y="340085"/>
                    <a:pt x="0" y="266869"/>
                  </a:cubicBezTo>
                  <a:lnTo>
                    <a:pt x="0" y="132571"/>
                  </a:lnTo>
                  <a:cubicBezTo>
                    <a:pt x="0" y="59354"/>
                    <a:pt x="59354" y="0"/>
                    <a:pt x="132571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0"/>
              <a:ext cx="553702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059289" y="5168996"/>
            <a:ext cx="2943624" cy="1811526"/>
            <a:chOff x="0" y="0"/>
            <a:chExt cx="649065" cy="39943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49065" cy="399439"/>
            </a:xfrm>
            <a:custGeom>
              <a:avLst/>
              <a:gdLst/>
              <a:ahLst/>
              <a:cxnLst/>
              <a:rect l="l" t="t" r="r" b="b"/>
              <a:pathLst>
                <a:path w="649065" h="399439">
                  <a:moveTo>
                    <a:pt x="113093" y="0"/>
                  </a:moveTo>
                  <a:lnTo>
                    <a:pt x="535973" y="0"/>
                  </a:lnTo>
                  <a:cubicBezTo>
                    <a:pt x="565967" y="0"/>
                    <a:pt x="594732" y="11915"/>
                    <a:pt x="615941" y="33124"/>
                  </a:cubicBezTo>
                  <a:cubicBezTo>
                    <a:pt x="637150" y="54333"/>
                    <a:pt x="649065" y="83099"/>
                    <a:pt x="649065" y="113093"/>
                  </a:cubicBezTo>
                  <a:lnTo>
                    <a:pt x="649065" y="286346"/>
                  </a:lnTo>
                  <a:cubicBezTo>
                    <a:pt x="649065" y="316340"/>
                    <a:pt x="637150" y="345106"/>
                    <a:pt x="615941" y="366315"/>
                  </a:cubicBezTo>
                  <a:cubicBezTo>
                    <a:pt x="594732" y="387524"/>
                    <a:pt x="565967" y="399439"/>
                    <a:pt x="535973" y="399439"/>
                  </a:cubicBezTo>
                  <a:lnTo>
                    <a:pt x="113093" y="399439"/>
                  </a:lnTo>
                  <a:cubicBezTo>
                    <a:pt x="83099" y="399439"/>
                    <a:pt x="54333" y="387524"/>
                    <a:pt x="33124" y="366315"/>
                  </a:cubicBezTo>
                  <a:cubicBezTo>
                    <a:pt x="11915" y="345106"/>
                    <a:pt x="0" y="316340"/>
                    <a:pt x="0" y="286346"/>
                  </a:cubicBezTo>
                  <a:lnTo>
                    <a:pt x="0" y="113093"/>
                  </a:lnTo>
                  <a:cubicBezTo>
                    <a:pt x="0" y="83099"/>
                    <a:pt x="11915" y="54333"/>
                    <a:pt x="33124" y="33124"/>
                  </a:cubicBezTo>
                  <a:cubicBezTo>
                    <a:pt x="54333" y="11915"/>
                    <a:pt x="83099" y="0"/>
                    <a:pt x="1130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4" name="TextBox 44"/>
            <p:cNvSpPr txBox="1"/>
            <p:nvPr/>
          </p:nvSpPr>
          <p:spPr>
            <a:xfrm>
              <a:off x="0" y="0"/>
              <a:ext cx="649065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Chinese </a:t>
              </a:r>
            </a:p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Audience</a:t>
              </a:r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9513738" y="5168996"/>
            <a:ext cx="1811526" cy="1811526"/>
            <a:chOff x="0" y="0"/>
            <a:chExt cx="6350000" cy="6350000"/>
          </a:xfrm>
        </p:grpSpPr>
        <p:sp>
          <p:nvSpPr>
            <p:cNvPr id="46" name="Freeform 4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9"/>
              <a:stretch>
                <a:fillRect l="-11304" r="-11304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9829800" y="7367157"/>
            <a:ext cx="2742123" cy="1811526"/>
            <a:chOff x="0" y="0"/>
            <a:chExt cx="553702" cy="39943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53702" cy="399439"/>
            </a:xfrm>
            <a:custGeom>
              <a:avLst/>
              <a:gdLst/>
              <a:ahLst/>
              <a:cxnLst/>
              <a:rect l="l" t="t" r="r" b="b"/>
              <a:pathLst>
                <a:path w="553702" h="399439">
                  <a:moveTo>
                    <a:pt x="132571" y="0"/>
                  </a:moveTo>
                  <a:lnTo>
                    <a:pt x="421131" y="0"/>
                  </a:lnTo>
                  <a:cubicBezTo>
                    <a:pt x="456291" y="0"/>
                    <a:pt x="490011" y="13967"/>
                    <a:pt x="514873" y="38829"/>
                  </a:cubicBezTo>
                  <a:cubicBezTo>
                    <a:pt x="539735" y="63691"/>
                    <a:pt x="553702" y="97411"/>
                    <a:pt x="553702" y="132571"/>
                  </a:cubicBezTo>
                  <a:lnTo>
                    <a:pt x="553702" y="266869"/>
                  </a:lnTo>
                  <a:cubicBezTo>
                    <a:pt x="553702" y="340085"/>
                    <a:pt x="494348" y="399439"/>
                    <a:pt x="421131" y="399439"/>
                  </a:cubicBezTo>
                  <a:lnTo>
                    <a:pt x="132571" y="399439"/>
                  </a:lnTo>
                  <a:cubicBezTo>
                    <a:pt x="59354" y="399439"/>
                    <a:pt x="0" y="340085"/>
                    <a:pt x="0" y="266869"/>
                  </a:cubicBezTo>
                  <a:lnTo>
                    <a:pt x="0" y="132571"/>
                  </a:lnTo>
                  <a:cubicBezTo>
                    <a:pt x="0" y="59354"/>
                    <a:pt x="59354" y="0"/>
                    <a:pt x="132571" y="0"/>
                  </a:cubicBezTo>
                  <a:close/>
                </a:path>
              </a:pathLst>
            </a:custGeom>
            <a:solidFill>
              <a:srgbClr val="27865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0"/>
              <a:ext cx="553702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059289" y="7367157"/>
            <a:ext cx="2943624" cy="1811526"/>
            <a:chOff x="0" y="0"/>
            <a:chExt cx="649065" cy="39943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49065" cy="399439"/>
            </a:xfrm>
            <a:custGeom>
              <a:avLst/>
              <a:gdLst/>
              <a:ahLst/>
              <a:cxnLst/>
              <a:rect l="l" t="t" r="r" b="b"/>
              <a:pathLst>
                <a:path w="649065" h="399439">
                  <a:moveTo>
                    <a:pt x="113093" y="0"/>
                  </a:moveTo>
                  <a:lnTo>
                    <a:pt x="535973" y="0"/>
                  </a:lnTo>
                  <a:cubicBezTo>
                    <a:pt x="565967" y="0"/>
                    <a:pt x="594732" y="11915"/>
                    <a:pt x="615941" y="33124"/>
                  </a:cubicBezTo>
                  <a:cubicBezTo>
                    <a:pt x="637150" y="54333"/>
                    <a:pt x="649065" y="83099"/>
                    <a:pt x="649065" y="113093"/>
                  </a:cubicBezTo>
                  <a:lnTo>
                    <a:pt x="649065" y="286346"/>
                  </a:lnTo>
                  <a:cubicBezTo>
                    <a:pt x="649065" y="316340"/>
                    <a:pt x="637150" y="345106"/>
                    <a:pt x="615941" y="366315"/>
                  </a:cubicBezTo>
                  <a:cubicBezTo>
                    <a:pt x="594732" y="387524"/>
                    <a:pt x="565967" y="399439"/>
                    <a:pt x="535973" y="399439"/>
                  </a:cubicBezTo>
                  <a:lnTo>
                    <a:pt x="113093" y="399439"/>
                  </a:lnTo>
                  <a:cubicBezTo>
                    <a:pt x="83099" y="399439"/>
                    <a:pt x="54333" y="387524"/>
                    <a:pt x="33124" y="366315"/>
                  </a:cubicBezTo>
                  <a:cubicBezTo>
                    <a:pt x="11915" y="345106"/>
                    <a:pt x="0" y="316340"/>
                    <a:pt x="0" y="286346"/>
                  </a:cubicBezTo>
                  <a:lnTo>
                    <a:pt x="0" y="113093"/>
                  </a:lnTo>
                  <a:cubicBezTo>
                    <a:pt x="0" y="83099"/>
                    <a:pt x="11915" y="54333"/>
                    <a:pt x="33124" y="33124"/>
                  </a:cubicBezTo>
                  <a:cubicBezTo>
                    <a:pt x="54333" y="11915"/>
                    <a:pt x="83099" y="0"/>
                    <a:pt x="1130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78652">
                    <a:alpha val="100000"/>
                  </a:srgbClr>
                </a:gs>
                <a:gs pos="100000">
                  <a:srgbClr val="58ECA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3" name="TextBox 53"/>
            <p:cNvSpPr txBox="1"/>
            <p:nvPr/>
          </p:nvSpPr>
          <p:spPr>
            <a:xfrm>
              <a:off x="0" y="0"/>
              <a:ext cx="649065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Our Website:</a:t>
              </a:r>
            </a:p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Maok.ai</a:t>
              </a:r>
            </a:p>
          </p:txBody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9513738" y="7367157"/>
            <a:ext cx="1811526" cy="1811526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223" r="223"/>
              </a:stretch>
            </a:blipFill>
          </p:spPr>
        </p:sp>
      </p:grpSp>
      <p:grpSp>
        <p:nvGrpSpPr>
          <p:cNvPr id="57" name="Group 57"/>
          <p:cNvGrpSpPr/>
          <p:nvPr/>
        </p:nvGrpSpPr>
        <p:grpSpPr>
          <a:xfrm>
            <a:off x="3746079" y="840677"/>
            <a:ext cx="10795843" cy="863581"/>
            <a:chOff x="0" y="0"/>
            <a:chExt cx="14394457" cy="1151441"/>
          </a:xfrm>
        </p:grpSpPr>
        <p:sp>
          <p:nvSpPr>
            <p:cNvPr id="58" name="TextBox 58"/>
            <p:cNvSpPr txBox="1"/>
            <p:nvPr/>
          </p:nvSpPr>
          <p:spPr>
            <a:xfrm>
              <a:off x="1166455" y="76200"/>
              <a:ext cx="13228002" cy="1050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92"/>
                </a:lnSpc>
              </a:pPr>
              <a:r>
                <a:rPr lang="en-US" sz="5600">
                  <a:solidFill>
                    <a:srgbClr val="55D785"/>
                  </a:solidFill>
                  <a:latin typeface="Source Sans Pro Bold"/>
                </a:rPr>
                <a:t>Promotion - Internet presence</a:t>
              </a:r>
            </a:p>
          </p:txBody>
        </p:sp>
        <p:sp>
          <p:nvSpPr>
            <p:cNvPr id="59" name="Freeform 59"/>
            <p:cNvSpPr/>
            <p:nvPr/>
          </p:nvSpPr>
          <p:spPr>
            <a:xfrm>
              <a:off x="0" y="17152"/>
              <a:ext cx="1134289" cy="1134289"/>
            </a:xfrm>
            <a:custGeom>
              <a:avLst/>
              <a:gdLst/>
              <a:ahLst/>
              <a:cxnLst/>
              <a:rect l="l" t="t" r="r" b="b"/>
              <a:pathLst>
                <a:path w="1134289" h="1134289">
                  <a:moveTo>
                    <a:pt x="0" y="0"/>
                  </a:moveTo>
                  <a:lnTo>
                    <a:pt x="1134289" y="0"/>
                  </a:lnTo>
                  <a:lnTo>
                    <a:pt x="1134289" y="1134289"/>
                  </a:lnTo>
                  <a:lnTo>
                    <a:pt x="0" y="1134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0" name="Freeform 60"/>
          <p:cNvSpPr/>
          <p:nvPr/>
        </p:nvSpPr>
        <p:spPr>
          <a:xfrm rot="5400000" flipV="1">
            <a:off x="15340171" y="7592655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3387263"/>
                </a:moveTo>
                <a:lnTo>
                  <a:pt x="3838258" y="3387263"/>
                </a:lnTo>
                <a:lnTo>
                  <a:pt x="3838258" y="0"/>
                </a:lnTo>
                <a:lnTo>
                  <a:pt x="0" y="0"/>
                </a:lnTo>
                <a:lnTo>
                  <a:pt x="0" y="33872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66605" y="5658861"/>
            <a:ext cx="575153" cy="0"/>
          </a:xfrm>
          <a:prstGeom prst="line">
            <a:avLst/>
          </a:prstGeom>
          <a:ln w="133350" cap="flat">
            <a:gradFill>
              <a:gsLst>
                <a:gs pos="0">
                  <a:srgbClr val="65CF95">
                    <a:alpha val="100000"/>
                  </a:srgbClr>
                </a:gs>
                <a:gs pos="100000">
                  <a:srgbClr val="39D87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797284" y="5658861"/>
            <a:ext cx="1921556" cy="0"/>
          </a:xfrm>
          <a:prstGeom prst="line">
            <a:avLst/>
          </a:prstGeom>
          <a:ln w="133350" cap="flat">
            <a:gradFill>
              <a:gsLst>
                <a:gs pos="0">
                  <a:srgbClr val="39D873">
                    <a:alpha val="100000"/>
                  </a:srgbClr>
                </a:gs>
                <a:gs pos="100000">
                  <a:srgbClr val="179D48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074367" y="5658861"/>
            <a:ext cx="1261142" cy="0"/>
          </a:xfrm>
          <a:prstGeom prst="line">
            <a:avLst/>
          </a:prstGeom>
          <a:ln w="133350" cap="flat">
            <a:gradFill>
              <a:gsLst>
                <a:gs pos="0">
                  <a:srgbClr val="179D48">
                    <a:alpha val="100000"/>
                  </a:srgbClr>
                </a:gs>
                <a:gs pos="100000">
                  <a:srgbClr val="0E743C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691035" y="5658861"/>
            <a:ext cx="1178493" cy="0"/>
          </a:xfrm>
          <a:prstGeom prst="line">
            <a:avLst/>
          </a:prstGeom>
          <a:ln w="133350" cap="flat">
            <a:gradFill>
              <a:gsLst>
                <a:gs pos="0">
                  <a:srgbClr val="0E743C">
                    <a:alpha val="100000"/>
                  </a:srgbClr>
                </a:gs>
                <a:gs pos="100000">
                  <a:srgbClr val="00521C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4225054" y="5658861"/>
            <a:ext cx="1291744" cy="0"/>
          </a:xfrm>
          <a:prstGeom prst="line">
            <a:avLst/>
          </a:prstGeom>
          <a:ln w="133350" cap="flat">
            <a:gradFill>
              <a:gsLst>
                <a:gs pos="0">
                  <a:srgbClr val="00521C">
                    <a:alpha val="100000"/>
                  </a:srgbClr>
                </a:gs>
                <a:gs pos="100000">
                  <a:srgbClr val="045200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511078" y="4981098"/>
            <a:ext cx="1355527" cy="135552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CF95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2024 May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41757" y="4981098"/>
            <a:ext cx="1355527" cy="135552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D873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2024 July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18840" y="4981098"/>
            <a:ext cx="1355527" cy="135552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9D48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2025 July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35508" y="4981098"/>
            <a:ext cx="1355527" cy="135552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743C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2026 Q1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69528" y="4981098"/>
            <a:ext cx="1355527" cy="135552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21C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2026 End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516798" y="4981098"/>
            <a:ext cx="1355527" cy="135552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520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2027</a:t>
              </a:r>
            </a:p>
          </p:txBody>
        </p:sp>
      </p:grpSp>
      <p:sp>
        <p:nvSpPr>
          <p:cNvPr id="25" name="Freeform 25"/>
          <p:cNvSpPr/>
          <p:nvPr/>
        </p:nvSpPr>
        <p:spPr>
          <a:xfrm rot="-5400000" flipV="1">
            <a:off x="-225498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3387263"/>
                </a:moveTo>
                <a:lnTo>
                  <a:pt x="3838259" y="3387263"/>
                </a:lnTo>
                <a:lnTo>
                  <a:pt x="3838259" y="0"/>
                </a:lnTo>
                <a:lnTo>
                  <a:pt x="0" y="0"/>
                </a:lnTo>
                <a:lnTo>
                  <a:pt x="0" y="3387263"/>
                </a:lnTo>
                <a:close/>
              </a:path>
            </a:pathLst>
          </a:custGeom>
          <a:blipFill>
            <a:blip r:embed="rId2">
              <a:alphaModFix amt="8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757287" y="2852832"/>
            <a:ext cx="2863109" cy="1429920"/>
            <a:chOff x="0" y="0"/>
            <a:chExt cx="599906" cy="29961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99906" cy="299611"/>
            </a:xfrm>
            <a:custGeom>
              <a:avLst/>
              <a:gdLst/>
              <a:ahLst/>
              <a:cxnLst/>
              <a:rect l="l" t="t" r="r" b="b"/>
              <a:pathLst>
                <a:path w="599906" h="299611">
                  <a:moveTo>
                    <a:pt x="67601" y="0"/>
                  </a:moveTo>
                  <a:lnTo>
                    <a:pt x="532305" y="0"/>
                  </a:lnTo>
                  <a:cubicBezTo>
                    <a:pt x="569640" y="0"/>
                    <a:pt x="599906" y="30266"/>
                    <a:pt x="599906" y="67601"/>
                  </a:cubicBezTo>
                  <a:lnTo>
                    <a:pt x="599906" y="232010"/>
                  </a:lnTo>
                  <a:cubicBezTo>
                    <a:pt x="599906" y="249939"/>
                    <a:pt x="592784" y="267133"/>
                    <a:pt x="580106" y="279811"/>
                  </a:cubicBezTo>
                  <a:cubicBezTo>
                    <a:pt x="567429" y="292488"/>
                    <a:pt x="550234" y="299611"/>
                    <a:pt x="532305" y="299611"/>
                  </a:cubicBezTo>
                  <a:lnTo>
                    <a:pt x="67601" y="299611"/>
                  </a:lnTo>
                  <a:cubicBezTo>
                    <a:pt x="49672" y="299611"/>
                    <a:pt x="32477" y="292488"/>
                    <a:pt x="19800" y="279811"/>
                  </a:cubicBezTo>
                  <a:cubicBezTo>
                    <a:pt x="7122" y="267133"/>
                    <a:pt x="0" y="249939"/>
                    <a:pt x="0" y="232010"/>
                  </a:cubicBezTo>
                  <a:lnTo>
                    <a:pt x="0" y="67601"/>
                  </a:lnTo>
                  <a:cubicBezTo>
                    <a:pt x="0" y="49672"/>
                    <a:pt x="7122" y="32477"/>
                    <a:pt x="19800" y="19800"/>
                  </a:cubicBezTo>
                  <a:cubicBezTo>
                    <a:pt x="32477" y="7122"/>
                    <a:pt x="49672" y="0"/>
                    <a:pt x="67601" y="0"/>
                  </a:cubicBezTo>
                  <a:close/>
                </a:path>
              </a:pathLst>
            </a:custGeom>
            <a:solidFill>
              <a:srgbClr val="65CF95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599906" cy="290086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000000"/>
                  </a:solidFill>
                  <a:latin typeface="DM Sans Bold"/>
                </a:rPr>
                <a:t>Have Working Prototype </a:t>
              </a:r>
            </a:p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000000"/>
                  </a:solidFill>
                  <a:latin typeface="DM Sans Bold"/>
                </a:rPr>
                <a:t>Start Beta Development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 flipH="1" flipV="1">
            <a:off x="3188842" y="4282752"/>
            <a:ext cx="0" cy="698345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3807506" y="7033560"/>
            <a:ext cx="2624029" cy="1458856"/>
            <a:chOff x="0" y="0"/>
            <a:chExt cx="549812" cy="3056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49812" cy="305673"/>
            </a:xfrm>
            <a:custGeom>
              <a:avLst/>
              <a:gdLst/>
              <a:ahLst/>
              <a:cxnLst/>
              <a:rect l="l" t="t" r="r" b="b"/>
              <a:pathLst>
                <a:path w="549812" h="305673">
                  <a:moveTo>
                    <a:pt x="73760" y="0"/>
                  </a:moveTo>
                  <a:lnTo>
                    <a:pt x="476052" y="0"/>
                  </a:lnTo>
                  <a:cubicBezTo>
                    <a:pt x="495614" y="0"/>
                    <a:pt x="514375" y="7771"/>
                    <a:pt x="528208" y="21604"/>
                  </a:cubicBezTo>
                  <a:cubicBezTo>
                    <a:pt x="542041" y="35436"/>
                    <a:pt x="549812" y="54198"/>
                    <a:pt x="549812" y="73760"/>
                  </a:cubicBezTo>
                  <a:lnTo>
                    <a:pt x="549812" y="231914"/>
                  </a:lnTo>
                  <a:cubicBezTo>
                    <a:pt x="549812" y="251476"/>
                    <a:pt x="542041" y="270237"/>
                    <a:pt x="528208" y="284070"/>
                  </a:cubicBezTo>
                  <a:cubicBezTo>
                    <a:pt x="514375" y="297902"/>
                    <a:pt x="495614" y="305673"/>
                    <a:pt x="476052" y="305673"/>
                  </a:cubicBezTo>
                  <a:lnTo>
                    <a:pt x="73760" y="305673"/>
                  </a:lnTo>
                  <a:cubicBezTo>
                    <a:pt x="54198" y="305673"/>
                    <a:pt x="35436" y="297902"/>
                    <a:pt x="21604" y="284070"/>
                  </a:cubicBezTo>
                  <a:cubicBezTo>
                    <a:pt x="7771" y="270237"/>
                    <a:pt x="0" y="251476"/>
                    <a:pt x="0" y="231914"/>
                  </a:cubicBezTo>
                  <a:lnTo>
                    <a:pt x="0" y="73760"/>
                  </a:lnTo>
                  <a:cubicBezTo>
                    <a:pt x="0" y="54198"/>
                    <a:pt x="7771" y="35436"/>
                    <a:pt x="21604" y="21604"/>
                  </a:cubicBezTo>
                  <a:cubicBezTo>
                    <a:pt x="35436" y="7771"/>
                    <a:pt x="54198" y="0"/>
                    <a:pt x="73760" y="0"/>
                  </a:cubicBezTo>
                  <a:close/>
                </a:path>
              </a:pathLst>
            </a:custGeom>
            <a:solidFill>
              <a:srgbClr val="39D873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9525"/>
              <a:ext cx="549812" cy="296148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000000"/>
                  </a:solidFill>
                  <a:latin typeface="DM Sans Bold"/>
                </a:rPr>
                <a:t>Launch First Product</a:t>
              </a:r>
            </a:p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000000"/>
                  </a:solidFill>
                  <a:latin typeface="DM Sans Bold"/>
                </a:rPr>
                <a:t>Start Promotion &amp; Advertisment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>
            <a:off x="5119521" y="6336624"/>
            <a:ext cx="0" cy="696936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>
            <a:off x="5446047" y="3045672"/>
            <a:ext cx="2624029" cy="1044240"/>
            <a:chOff x="0" y="0"/>
            <a:chExt cx="549812" cy="21879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49812" cy="218799"/>
            </a:xfrm>
            <a:custGeom>
              <a:avLst/>
              <a:gdLst/>
              <a:ahLst/>
              <a:cxnLst/>
              <a:rect l="l" t="t" r="r" b="b"/>
              <a:pathLst>
                <a:path w="549812" h="218799">
                  <a:moveTo>
                    <a:pt x="73760" y="0"/>
                  </a:moveTo>
                  <a:lnTo>
                    <a:pt x="476052" y="0"/>
                  </a:lnTo>
                  <a:cubicBezTo>
                    <a:pt x="495614" y="0"/>
                    <a:pt x="514375" y="7771"/>
                    <a:pt x="528208" y="21604"/>
                  </a:cubicBezTo>
                  <a:cubicBezTo>
                    <a:pt x="542041" y="35436"/>
                    <a:pt x="549812" y="54198"/>
                    <a:pt x="549812" y="73760"/>
                  </a:cubicBezTo>
                  <a:lnTo>
                    <a:pt x="549812" y="145039"/>
                  </a:lnTo>
                  <a:cubicBezTo>
                    <a:pt x="549812" y="164602"/>
                    <a:pt x="542041" y="183363"/>
                    <a:pt x="528208" y="197195"/>
                  </a:cubicBezTo>
                  <a:cubicBezTo>
                    <a:pt x="514375" y="211028"/>
                    <a:pt x="495614" y="218799"/>
                    <a:pt x="476052" y="218799"/>
                  </a:cubicBezTo>
                  <a:lnTo>
                    <a:pt x="73760" y="218799"/>
                  </a:lnTo>
                  <a:cubicBezTo>
                    <a:pt x="54198" y="218799"/>
                    <a:pt x="35436" y="211028"/>
                    <a:pt x="21604" y="197195"/>
                  </a:cubicBezTo>
                  <a:cubicBezTo>
                    <a:pt x="7771" y="183363"/>
                    <a:pt x="0" y="164602"/>
                    <a:pt x="0" y="145039"/>
                  </a:cubicBezTo>
                  <a:lnTo>
                    <a:pt x="0" y="73760"/>
                  </a:lnTo>
                  <a:cubicBezTo>
                    <a:pt x="0" y="54198"/>
                    <a:pt x="7771" y="35436"/>
                    <a:pt x="21604" y="21604"/>
                  </a:cubicBezTo>
                  <a:cubicBezTo>
                    <a:pt x="35436" y="7771"/>
                    <a:pt x="54198" y="0"/>
                    <a:pt x="73760" y="0"/>
                  </a:cubicBezTo>
                  <a:close/>
                </a:path>
              </a:pathLst>
            </a:custGeom>
            <a:solidFill>
              <a:srgbClr val="26B75B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9525"/>
              <a:ext cx="549812" cy="209274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000000"/>
                  </a:solidFill>
                  <a:latin typeface="DM Sans Bold"/>
                </a:rPr>
                <a:t>Grow Userbase</a:t>
              </a:r>
            </a:p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000000"/>
                  </a:solidFill>
                  <a:latin typeface="DM Sans Bold"/>
                </a:rPr>
                <a:t>Sustaine Losses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6758062" y="4089913"/>
            <a:ext cx="0" cy="1568948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355546" y="7416193"/>
            <a:ext cx="2082114" cy="693590"/>
            <a:chOff x="0" y="0"/>
            <a:chExt cx="436264" cy="14532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36264" cy="145328"/>
            </a:xfrm>
            <a:custGeom>
              <a:avLst/>
              <a:gdLst/>
              <a:ahLst/>
              <a:cxnLst/>
              <a:rect l="l" t="t" r="r" b="b"/>
              <a:pathLst>
                <a:path w="436264" h="145328">
                  <a:moveTo>
                    <a:pt x="72664" y="0"/>
                  </a:moveTo>
                  <a:lnTo>
                    <a:pt x="363601" y="0"/>
                  </a:lnTo>
                  <a:cubicBezTo>
                    <a:pt x="403732" y="0"/>
                    <a:pt x="436264" y="32533"/>
                    <a:pt x="436264" y="72664"/>
                  </a:cubicBezTo>
                  <a:lnTo>
                    <a:pt x="436264" y="72664"/>
                  </a:lnTo>
                  <a:cubicBezTo>
                    <a:pt x="436264" y="112795"/>
                    <a:pt x="403732" y="145328"/>
                    <a:pt x="363601" y="145328"/>
                  </a:cubicBezTo>
                  <a:lnTo>
                    <a:pt x="72664" y="145328"/>
                  </a:lnTo>
                  <a:cubicBezTo>
                    <a:pt x="32533" y="145328"/>
                    <a:pt x="0" y="112795"/>
                    <a:pt x="0" y="72664"/>
                  </a:cubicBezTo>
                  <a:lnTo>
                    <a:pt x="0" y="72664"/>
                  </a:lnTo>
                  <a:cubicBezTo>
                    <a:pt x="0" y="32533"/>
                    <a:pt x="32533" y="0"/>
                    <a:pt x="72664" y="0"/>
                  </a:cubicBezTo>
                  <a:close/>
                </a:path>
              </a:pathLst>
            </a:custGeom>
            <a:solidFill>
              <a:srgbClr val="179D48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9525"/>
              <a:ext cx="436264" cy="135803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000000"/>
                  </a:solidFill>
                  <a:latin typeface="DM Sans Bold"/>
                </a:rPr>
                <a:t>Turn Profit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 flipH="1">
            <a:off x="8396603" y="6336624"/>
            <a:ext cx="0" cy="1079569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grpSp>
        <p:nvGrpSpPr>
          <p:cNvPr id="42" name="Group 42"/>
          <p:cNvGrpSpPr/>
          <p:nvPr/>
        </p:nvGrpSpPr>
        <p:grpSpPr>
          <a:xfrm>
            <a:off x="9656108" y="7162438"/>
            <a:ext cx="2714327" cy="1201099"/>
            <a:chOff x="0" y="0"/>
            <a:chExt cx="568732" cy="25166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68732" cy="251666"/>
            </a:xfrm>
            <a:custGeom>
              <a:avLst/>
              <a:gdLst/>
              <a:ahLst/>
              <a:cxnLst/>
              <a:rect l="l" t="t" r="r" b="b"/>
              <a:pathLst>
                <a:path w="568732" h="251666">
                  <a:moveTo>
                    <a:pt x="71306" y="0"/>
                  </a:moveTo>
                  <a:lnTo>
                    <a:pt x="497426" y="0"/>
                  </a:lnTo>
                  <a:cubicBezTo>
                    <a:pt x="536807" y="0"/>
                    <a:pt x="568732" y="31925"/>
                    <a:pt x="568732" y="71306"/>
                  </a:cubicBezTo>
                  <a:lnTo>
                    <a:pt x="568732" y="180360"/>
                  </a:lnTo>
                  <a:cubicBezTo>
                    <a:pt x="568732" y="199271"/>
                    <a:pt x="561219" y="217408"/>
                    <a:pt x="547847" y="230781"/>
                  </a:cubicBezTo>
                  <a:cubicBezTo>
                    <a:pt x="534474" y="244153"/>
                    <a:pt x="516337" y="251666"/>
                    <a:pt x="497426" y="251666"/>
                  </a:cubicBezTo>
                  <a:lnTo>
                    <a:pt x="71306" y="251666"/>
                  </a:lnTo>
                  <a:cubicBezTo>
                    <a:pt x="31925" y="251666"/>
                    <a:pt x="0" y="219741"/>
                    <a:pt x="0" y="180360"/>
                  </a:cubicBezTo>
                  <a:lnTo>
                    <a:pt x="0" y="71306"/>
                  </a:lnTo>
                  <a:cubicBezTo>
                    <a:pt x="0" y="52395"/>
                    <a:pt x="7513" y="34258"/>
                    <a:pt x="20885" y="20885"/>
                  </a:cubicBezTo>
                  <a:cubicBezTo>
                    <a:pt x="34258" y="7513"/>
                    <a:pt x="52395" y="0"/>
                    <a:pt x="71306" y="0"/>
                  </a:cubicBezTo>
                  <a:close/>
                </a:path>
              </a:pathLst>
            </a:custGeom>
            <a:solidFill>
              <a:srgbClr val="0E743C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9525"/>
              <a:ext cx="568732" cy="242141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FFFFFF"/>
                  </a:solidFill>
                  <a:latin typeface="DM Sans Bold"/>
                </a:rPr>
                <a:t>Expand AI Training Rate &amp; Developer Team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flipH="1">
            <a:off x="11013272" y="6336624"/>
            <a:ext cx="0" cy="825814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grpSp>
        <p:nvGrpSpPr>
          <p:cNvPr id="46" name="Group 46"/>
          <p:cNvGrpSpPr/>
          <p:nvPr/>
        </p:nvGrpSpPr>
        <p:grpSpPr>
          <a:xfrm>
            <a:off x="8322192" y="2983162"/>
            <a:ext cx="2847171" cy="1169261"/>
            <a:chOff x="0" y="0"/>
            <a:chExt cx="596566" cy="24499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96566" cy="244995"/>
            </a:xfrm>
            <a:custGeom>
              <a:avLst/>
              <a:gdLst/>
              <a:ahLst/>
              <a:cxnLst/>
              <a:rect l="l" t="t" r="r" b="b"/>
              <a:pathLst>
                <a:path w="596566" h="244995">
                  <a:moveTo>
                    <a:pt x="67979" y="0"/>
                  </a:moveTo>
                  <a:lnTo>
                    <a:pt x="528587" y="0"/>
                  </a:lnTo>
                  <a:cubicBezTo>
                    <a:pt x="546616" y="0"/>
                    <a:pt x="563907" y="7162"/>
                    <a:pt x="576656" y="19911"/>
                  </a:cubicBezTo>
                  <a:cubicBezTo>
                    <a:pt x="589404" y="32659"/>
                    <a:pt x="596566" y="49950"/>
                    <a:pt x="596566" y="67979"/>
                  </a:cubicBezTo>
                  <a:lnTo>
                    <a:pt x="596566" y="177016"/>
                  </a:lnTo>
                  <a:cubicBezTo>
                    <a:pt x="596566" y="195045"/>
                    <a:pt x="589404" y="212335"/>
                    <a:pt x="576656" y="225084"/>
                  </a:cubicBezTo>
                  <a:cubicBezTo>
                    <a:pt x="563907" y="237833"/>
                    <a:pt x="546616" y="244995"/>
                    <a:pt x="528587" y="244995"/>
                  </a:cubicBezTo>
                  <a:lnTo>
                    <a:pt x="67979" y="244995"/>
                  </a:lnTo>
                  <a:cubicBezTo>
                    <a:pt x="49950" y="244995"/>
                    <a:pt x="32659" y="237833"/>
                    <a:pt x="19911" y="225084"/>
                  </a:cubicBezTo>
                  <a:cubicBezTo>
                    <a:pt x="7162" y="212335"/>
                    <a:pt x="0" y="195045"/>
                    <a:pt x="0" y="177016"/>
                  </a:cubicBezTo>
                  <a:lnTo>
                    <a:pt x="0" y="67979"/>
                  </a:lnTo>
                  <a:cubicBezTo>
                    <a:pt x="0" y="49950"/>
                    <a:pt x="7162" y="32659"/>
                    <a:pt x="19911" y="19911"/>
                  </a:cubicBezTo>
                  <a:cubicBezTo>
                    <a:pt x="32659" y="7162"/>
                    <a:pt x="49950" y="0"/>
                    <a:pt x="67979" y="0"/>
                  </a:cubicBezTo>
                  <a:close/>
                </a:path>
              </a:pathLst>
            </a:custGeom>
            <a:solidFill>
              <a:srgbClr val="128541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9525"/>
              <a:ext cx="596566" cy="235470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FFFFFF"/>
                  </a:solidFill>
                  <a:latin typeface="DM Sans Bold"/>
                </a:rPr>
                <a:t>Pay Back Debt</a:t>
              </a:r>
            </a:p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FFFFFF"/>
                  </a:solidFill>
                  <a:latin typeface="DM Sans Bold"/>
                </a:rPr>
                <a:t>Start Developing FPV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V="1">
            <a:off x="9745777" y="4152423"/>
            <a:ext cx="0" cy="1506438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 flipH="1" flipV="1">
            <a:off x="13547291" y="3971959"/>
            <a:ext cx="0" cy="1009139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grpSp>
        <p:nvGrpSpPr>
          <p:cNvPr id="51" name="Group 51"/>
          <p:cNvGrpSpPr/>
          <p:nvPr/>
        </p:nvGrpSpPr>
        <p:grpSpPr>
          <a:xfrm>
            <a:off x="12506234" y="3278369"/>
            <a:ext cx="2082114" cy="693590"/>
            <a:chOff x="0" y="0"/>
            <a:chExt cx="436264" cy="14532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36264" cy="145328"/>
            </a:xfrm>
            <a:custGeom>
              <a:avLst/>
              <a:gdLst/>
              <a:ahLst/>
              <a:cxnLst/>
              <a:rect l="l" t="t" r="r" b="b"/>
              <a:pathLst>
                <a:path w="436264" h="145328">
                  <a:moveTo>
                    <a:pt x="72664" y="0"/>
                  </a:moveTo>
                  <a:lnTo>
                    <a:pt x="363601" y="0"/>
                  </a:lnTo>
                  <a:cubicBezTo>
                    <a:pt x="403732" y="0"/>
                    <a:pt x="436264" y="32533"/>
                    <a:pt x="436264" y="72664"/>
                  </a:cubicBezTo>
                  <a:lnTo>
                    <a:pt x="436264" y="72664"/>
                  </a:lnTo>
                  <a:cubicBezTo>
                    <a:pt x="436264" y="112795"/>
                    <a:pt x="403732" y="145328"/>
                    <a:pt x="363601" y="145328"/>
                  </a:cubicBezTo>
                  <a:lnTo>
                    <a:pt x="72664" y="145328"/>
                  </a:lnTo>
                  <a:cubicBezTo>
                    <a:pt x="32533" y="145328"/>
                    <a:pt x="0" y="112795"/>
                    <a:pt x="0" y="72664"/>
                  </a:cubicBezTo>
                  <a:lnTo>
                    <a:pt x="0" y="72664"/>
                  </a:lnTo>
                  <a:cubicBezTo>
                    <a:pt x="0" y="32533"/>
                    <a:pt x="32533" y="0"/>
                    <a:pt x="72664" y="0"/>
                  </a:cubicBezTo>
                  <a:close/>
                </a:path>
              </a:pathLst>
            </a:custGeom>
            <a:solidFill>
              <a:srgbClr val="00521C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9525"/>
              <a:ext cx="436264" cy="135803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FFFFFF"/>
                  </a:solidFill>
                  <a:latin typeface="DM Sans Bold"/>
                </a:rPr>
                <a:t>Launch FPV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859902" y="7467976"/>
            <a:ext cx="2225562" cy="590024"/>
            <a:chOff x="0" y="0"/>
            <a:chExt cx="466321" cy="12362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66321" cy="123627"/>
            </a:xfrm>
            <a:custGeom>
              <a:avLst/>
              <a:gdLst/>
              <a:ahLst/>
              <a:cxnLst/>
              <a:rect l="l" t="t" r="r" b="b"/>
              <a:pathLst>
                <a:path w="466321" h="123627">
                  <a:moveTo>
                    <a:pt x="61814" y="0"/>
                  </a:moveTo>
                  <a:lnTo>
                    <a:pt x="404507" y="0"/>
                  </a:lnTo>
                  <a:cubicBezTo>
                    <a:pt x="438646" y="0"/>
                    <a:pt x="466321" y="27675"/>
                    <a:pt x="466321" y="61814"/>
                  </a:cubicBezTo>
                  <a:lnTo>
                    <a:pt x="466321" y="61814"/>
                  </a:lnTo>
                  <a:cubicBezTo>
                    <a:pt x="466321" y="78208"/>
                    <a:pt x="459809" y="93930"/>
                    <a:pt x="448216" y="105523"/>
                  </a:cubicBezTo>
                  <a:cubicBezTo>
                    <a:pt x="436624" y="117115"/>
                    <a:pt x="420901" y="123627"/>
                    <a:pt x="404507" y="123627"/>
                  </a:cubicBezTo>
                  <a:lnTo>
                    <a:pt x="61814" y="123627"/>
                  </a:lnTo>
                  <a:cubicBezTo>
                    <a:pt x="45420" y="123627"/>
                    <a:pt x="29697" y="117115"/>
                    <a:pt x="18105" y="105523"/>
                  </a:cubicBezTo>
                  <a:cubicBezTo>
                    <a:pt x="6512" y="93930"/>
                    <a:pt x="0" y="78208"/>
                    <a:pt x="0" y="61814"/>
                  </a:cubicBezTo>
                  <a:lnTo>
                    <a:pt x="0" y="61814"/>
                  </a:lnTo>
                  <a:cubicBezTo>
                    <a:pt x="0" y="45420"/>
                    <a:pt x="6512" y="29697"/>
                    <a:pt x="18105" y="18105"/>
                  </a:cubicBezTo>
                  <a:cubicBezTo>
                    <a:pt x="29697" y="6512"/>
                    <a:pt x="45420" y="0"/>
                    <a:pt x="61814" y="0"/>
                  </a:cubicBezTo>
                  <a:close/>
                </a:path>
              </a:pathLst>
            </a:custGeom>
            <a:solidFill>
              <a:srgbClr val="03520A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9525"/>
              <a:ext cx="466321" cy="114102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FFFFFF"/>
                  </a:solidFill>
                  <a:latin typeface="DM Sans Bold"/>
                </a:rPr>
                <a:t>Improve FPV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 flipH="1">
            <a:off x="14972684" y="5642922"/>
            <a:ext cx="2200" cy="1825054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 flipV="1">
            <a:off x="16872325" y="5658861"/>
            <a:ext cx="1415675" cy="0"/>
          </a:xfrm>
          <a:prstGeom prst="line">
            <a:avLst/>
          </a:prstGeom>
          <a:ln w="133350" cap="flat">
            <a:gradFill>
              <a:gsLst>
                <a:gs pos="0">
                  <a:srgbClr val="00521C">
                    <a:alpha val="100000"/>
                  </a:srgbClr>
                </a:gs>
                <a:gs pos="100000">
                  <a:srgbClr val="033400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</p:sp>
      <p:sp>
        <p:nvSpPr>
          <p:cNvPr id="59" name="Freeform 59"/>
          <p:cNvSpPr/>
          <p:nvPr/>
        </p:nvSpPr>
        <p:spPr>
          <a:xfrm rot="-10800000" flipH="1">
            <a:off x="15658507" y="-477098"/>
            <a:ext cx="4299174" cy="4315356"/>
          </a:xfrm>
          <a:custGeom>
            <a:avLst/>
            <a:gdLst/>
            <a:ahLst/>
            <a:cxnLst/>
            <a:rect l="l" t="t" r="r" b="b"/>
            <a:pathLst>
              <a:path w="4299174" h="4315356">
                <a:moveTo>
                  <a:pt x="4299174" y="0"/>
                </a:moveTo>
                <a:lnTo>
                  <a:pt x="0" y="0"/>
                </a:lnTo>
                <a:lnTo>
                  <a:pt x="0" y="4315356"/>
                </a:lnTo>
                <a:lnTo>
                  <a:pt x="4299174" y="4315356"/>
                </a:lnTo>
                <a:lnTo>
                  <a:pt x="42991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5703134" y="683905"/>
            <a:ext cx="6881731" cy="70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7"/>
              </a:lnSpc>
            </a:pPr>
            <a:r>
              <a:rPr lang="en-US" sz="4784" spc="167">
                <a:solidFill>
                  <a:srgbClr val="56D785"/>
                </a:solidFill>
                <a:latin typeface="Codec Pro ExtraBold"/>
              </a:rPr>
              <a:t>Timeline - Key Events </a:t>
            </a:r>
          </a:p>
        </p:txBody>
      </p:sp>
      <p:sp>
        <p:nvSpPr>
          <p:cNvPr id="61" name="Freeform 61"/>
          <p:cNvSpPr/>
          <p:nvPr/>
        </p:nvSpPr>
        <p:spPr>
          <a:xfrm>
            <a:off x="4730338" y="516112"/>
            <a:ext cx="876433" cy="876433"/>
          </a:xfrm>
          <a:custGeom>
            <a:avLst/>
            <a:gdLst/>
            <a:ahLst/>
            <a:cxnLst/>
            <a:rect l="l" t="t" r="r" b="b"/>
            <a:pathLst>
              <a:path w="876433" h="876433">
                <a:moveTo>
                  <a:pt x="0" y="0"/>
                </a:moveTo>
                <a:lnTo>
                  <a:pt x="876433" y="0"/>
                </a:lnTo>
                <a:lnTo>
                  <a:pt x="876433" y="876433"/>
                </a:lnTo>
                <a:lnTo>
                  <a:pt x="0" y="8764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2" name="Group 62"/>
          <p:cNvGrpSpPr/>
          <p:nvPr/>
        </p:nvGrpSpPr>
        <p:grpSpPr>
          <a:xfrm>
            <a:off x="1015868" y="4981098"/>
            <a:ext cx="1355527" cy="1355527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CF95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2024 April</a:t>
              </a:r>
            </a:p>
          </p:txBody>
        </p:sp>
      </p:grpSp>
      <p:sp>
        <p:nvSpPr>
          <p:cNvPr id="65" name="AutoShape 65"/>
          <p:cNvSpPr/>
          <p:nvPr/>
        </p:nvSpPr>
        <p:spPr>
          <a:xfrm>
            <a:off x="2371395" y="5658861"/>
            <a:ext cx="139683" cy="0"/>
          </a:xfrm>
          <a:prstGeom prst="line">
            <a:avLst/>
          </a:prstGeom>
          <a:ln w="133350" cap="flat">
            <a:solidFill>
              <a:srgbClr val="65CF9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6" name="Group 66"/>
          <p:cNvGrpSpPr/>
          <p:nvPr/>
        </p:nvGrpSpPr>
        <p:grpSpPr>
          <a:xfrm>
            <a:off x="425189" y="7326838"/>
            <a:ext cx="2536885" cy="872301"/>
            <a:chOff x="0" y="0"/>
            <a:chExt cx="531552" cy="182773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531552" cy="182773"/>
            </a:xfrm>
            <a:custGeom>
              <a:avLst/>
              <a:gdLst/>
              <a:ahLst/>
              <a:cxnLst/>
              <a:rect l="l" t="t" r="r" b="b"/>
              <a:pathLst>
                <a:path w="531552" h="182773">
                  <a:moveTo>
                    <a:pt x="76294" y="0"/>
                  </a:moveTo>
                  <a:lnTo>
                    <a:pt x="455259" y="0"/>
                  </a:lnTo>
                  <a:cubicBezTo>
                    <a:pt x="475493" y="0"/>
                    <a:pt x="494899" y="8038"/>
                    <a:pt x="509206" y="22346"/>
                  </a:cubicBezTo>
                  <a:cubicBezTo>
                    <a:pt x="523514" y="36654"/>
                    <a:pt x="531552" y="56059"/>
                    <a:pt x="531552" y="76294"/>
                  </a:cubicBezTo>
                  <a:lnTo>
                    <a:pt x="531552" y="106479"/>
                  </a:lnTo>
                  <a:cubicBezTo>
                    <a:pt x="531552" y="126713"/>
                    <a:pt x="523514" y="146119"/>
                    <a:pt x="509206" y="160427"/>
                  </a:cubicBezTo>
                  <a:cubicBezTo>
                    <a:pt x="494899" y="174735"/>
                    <a:pt x="475493" y="182773"/>
                    <a:pt x="455259" y="182773"/>
                  </a:cubicBezTo>
                  <a:lnTo>
                    <a:pt x="76294" y="182773"/>
                  </a:lnTo>
                  <a:cubicBezTo>
                    <a:pt x="56059" y="182773"/>
                    <a:pt x="36654" y="174735"/>
                    <a:pt x="22346" y="160427"/>
                  </a:cubicBezTo>
                  <a:cubicBezTo>
                    <a:pt x="8038" y="146119"/>
                    <a:pt x="0" y="126713"/>
                    <a:pt x="0" y="106479"/>
                  </a:cubicBezTo>
                  <a:lnTo>
                    <a:pt x="0" y="76294"/>
                  </a:lnTo>
                  <a:cubicBezTo>
                    <a:pt x="0" y="56059"/>
                    <a:pt x="8038" y="36654"/>
                    <a:pt x="22346" y="22346"/>
                  </a:cubicBezTo>
                  <a:cubicBezTo>
                    <a:pt x="36654" y="8038"/>
                    <a:pt x="56059" y="0"/>
                    <a:pt x="76294" y="0"/>
                  </a:cubicBezTo>
                  <a:close/>
                </a:path>
              </a:pathLst>
            </a:custGeom>
            <a:solidFill>
              <a:srgbClr val="65CF95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9525"/>
              <a:ext cx="531552" cy="173248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000000"/>
                  </a:solidFill>
                  <a:latin typeface="DM Sans Bold"/>
                </a:rPr>
                <a:t>Start Prototype Creation</a:t>
              </a:r>
            </a:p>
          </p:txBody>
        </p:sp>
      </p:grpSp>
      <p:sp>
        <p:nvSpPr>
          <p:cNvPr id="69" name="AutoShape 69"/>
          <p:cNvSpPr/>
          <p:nvPr/>
        </p:nvSpPr>
        <p:spPr>
          <a:xfrm>
            <a:off x="1693632" y="6336624"/>
            <a:ext cx="0" cy="990213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675239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0"/>
                </a:moveTo>
                <a:lnTo>
                  <a:pt x="3838259" y="0"/>
                </a:lnTo>
                <a:lnTo>
                  <a:pt x="3838259" y="3387263"/>
                </a:lnTo>
                <a:lnTo>
                  <a:pt x="0" y="3387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-225498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3387263"/>
                </a:moveTo>
                <a:lnTo>
                  <a:pt x="3838259" y="3387263"/>
                </a:lnTo>
                <a:lnTo>
                  <a:pt x="3838259" y="0"/>
                </a:lnTo>
                <a:lnTo>
                  <a:pt x="0" y="0"/>
                </a:lnTo>
                <a:lnTo>
                  <a:pt x="0" y="33872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709696" y="773828"/>
            <a:ext cx="1377492" cy="965966"/>
          </a:xfrm>
          <a:custGeom>
            <a:avLst/>
            <a:gdLst/>
            <a:ahLst/>
            <a:cxnLst/>
            <a:rect l="l" t="t" r="r" b="b"/>
            <a:pathLst>
              <a:path w="1377492" h="965966">
                <a:moveTo>
                  <a:pt x="0" y="0"/>
                </a:moveTo>
                <a:lnTo>
                  <a:pt x="1377491" y="0"/>
                </a:lnTo>
                <a:lnTo>
                  <a:pt x="1377491" y="965966"/>
                </a:lnTo>
                <a:lnTo>
                  <a:pt x="0" y="965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4985536" y="846792"/>
            <a:ext cx="831692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Our team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4E366BB-F348-FEB8-E0E3-EEC4157E6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35" y="3390900"/>
            <a:ext cx="16909330" cy="4824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675239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0"/>
                </a:moveTo>
                <a:lnTo>
                  <a:pt x="3838259" y="0"/>
                </a:lnTo>
                <a:lnTo>
                  <a:pt x="3838259" y="3387263"/>
                </a:lnTo>
                <a:lnTo>
                  <a:pt x="0" y="3387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-225498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3387263"/>
                </a:moveTo>
                <a:lnTo>
                  <a:pt x="3838259" y="3387263"/>
                </a:lnTo>
                <a:lnTo>
                  <a:pt x="3838259" y="0"/>
                </a:lnTo>
                <a:lnTo>
                  <a:pt x="0" y="0"/>
                </a:lnTo>
                <a:lnTo>
                  <a:pt x="0" y="33872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13041" y="548954"/>
            <a:ext cx="1377492" cy="965966"/>
          </a:xfrm>
          <a:custGeom>
            <a:avLst/>
            <a:gdLst/>
            <a:ahLst/>
            <a:cxnLst/>
            <a:rect l="l" t="t" r="r" b="b"/>
            <a:pathLst>
              <a:path w="1377492" h="965966">
                <a:moveTo>
                  <a:pt x="0" y="0"/>
                </a:moveTo>
                <a:lnTo>
                  <a:pt x="1377492" y="0"/>
                </a:lnTo>
                <a:lnTo>
                  <a:pt x="1377492" y="965965"/>
                </a:lnTo>
                <a:lnTo>
                  <a:pt x="0" y="965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5001787" y="618681"/>
            <a:ext cx="831692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Our organization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5B88EBBB-33A4-9CC4-08BA-6996FAF79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587" y="1914074"/>
            <a:ext cx="7897327" cy="3229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8B2D3-ADE4-4ED2-8486-61CEEB916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5676900"/>
            <a:ext cx="16459199" cy="2905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066641" y="263485"/>
            <a:ext cx="4484844" cy="3957875"/>
          </a:xfrm>
          <a:custGeom>
            <a:avLst/>
            <a:gdLst/>
            <a:ahLst/>
            <a:cxnLst/>
            <a:rect l="l" t="t" r="r" b="b"/>
            <a:pathLst>
              <a:path w="4484844" h="3957875">
                <a:moveTo>
                  <a:pt x="0" y="0"/>
                </a:moveTo>
                <a:lnTo>
                  <a:pt x="4484844" y="0"/>
                </a:lnTo>
                <a:lnTo>
                  <a:pt x="4484844" y="3957874"/>
                </a:lnTo>
                <a:lnTo>
                  <a:pt x="0" y="3957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85741" y="1298175"/>
            <a:ext cx="977149" cy="621711"/>
          </a:xfrm>
          <a:custGeom>
            <a:avLst/>
            <a:gdLst/>
            <a:ahLst/>
            <a:cxnLst/>
            <a:rect l="l" t="t" r="r" b="b"/>
            <a:pathLst>
              <a:path w="977149" h="621711">
                <a:moveTo>
                  <a:pt x="0" y="0"/>
                </a:moveTo>
                <a:lnTo>
                  <a:pt x="977150" y="0"/>
                </a:lnTo>
                <a:lnTo>
                  <a:pt x="977150" y="621711"/>
                </a:lnTo>
                <a:lnTo>
                  <a:pt x="0" y="621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1928" y="1023647"/>
            <a:ext cx="901796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Future partner prospects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6400" y="2760163"/>
            <a:ext cx="2853272" cy="1811526"/>
            <a:chOff x="0" y="0"/>
            <a:chExt cx="553702" cy="399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702" cy="399439"/>
            </a:xfrm>
            <a:custGeom>
              <a:avLst/>
              <a:gdLst/>
              <a:ahLst/>
              <a:cxnLst/>
              <a:rect l="l" t="t" r="r" b="b"/>
              <a:pathLst>
                <a:path w="553702" h="399439">
                  <a:moveTo>
                    <a:pt x="157235" y="0"/>
                  </a:moveTo>
                  <a:lnTo>
                    <a:pt x="396467" y="0"/>
                  </a:lnTo>
                  <a:cubicBezTo>
                    <a:pt x="438168" y="0"/>
                    <a:pt x="478162" y="16566"/>
                    <a:pt x="507649" y="46053"/>
                  </a:cubicBezTo>
                  <a:cubicBezTo>
                    <a:pt x="537136" y="75540"/>
                    <a:pt x="553702" y="115534"/>
                    <a:pt x="553702" y="157235"/>
                  </a:cubicBezTo>
                  <a:lnTo>
                    <a:pt x="553702" y="242204"/>
                  </a:lnTo>
                  <a:cubicBezTo>
                    <a:pt x="553702" y="283906"/>
                    <a:pt x="537136" y="323899"/>
                    <a:pt x="507649" y="353386"/>
                  </a:cubicBezTo>
                  <a:cubicBezTo>
                    <a:pt x="478162" y="382873"/>
                    <a:pt x="438168" y="399439"/>
                    <a:pt x="396467" y="399439"/>
                  </a:cubicBezTo>
                  <a:lnTo>
                    <a:pt x="157235" y="399439"/>
                  </a:lnTo>
                  <a:cubicBezTo>
                    <a:pt x="115534" y="399439"/>
                    <a:pt x="75540" y="382873"/>
                    <a:pt x="46053" y="353386"/>
                  </a:cubicBezTo>
                  <a:cubicBezTo>
                    <a:pt x="16566" y="323899"/>
                    <a:pt x="0" y="283906"/>
                    <a:pt x="0" y="242204"/>
                  </a:cubicBezTo>
                  <a:lnTo>
                    <a:pt x="0" y="157235"/>
                  </a:lnTo>
                  <a:cubicBezTo>
                    <a:pt x="0" y="115534"/>
                    <a:pt x="16566" y="75540"/>
                    <a:pt x="46053" y="46053"/>
                  </a:cubicBezTo>
                  <a:cubicBezTo>
                    <a:pt x="75540" y="16566"/>
                    <a:pt x="115534" y="0"/>
                    <a:pt x="157235" y="0"/>
                  </a:cubicBezTo>
                  <a:close/>
                </a:path>
              </a:pathLst>
            </a:custGeom>
            <a:solidFill>
              <a:srgbClr val="006F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53702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49075" y="2760163"/>
            <a:ext cx="3011587" cy="1811526"/>
            <a:chOff x="0" y="0"/>
            <a:chExt cx="664051" cy="399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4051" cy="399439"/>
            </a:xfrm>
            <a:custGeom>
              <a:avLst/>
              <a:gdLst/>
              <a:ahLst/>
              <a:cxnLst/>
              <a:rect l="l" t="t" r="r" b="b"/>
              <a:pathLst>
                <a:path w="664051" h="399439">
                  <a:moveTo>
                    <a:pt x="131106" y="0"/>
                  </a:moveTo>
                  <a:lnTo>
                    <a:pt x="532945" y="0"/>
                  </a:lnTo>
                  <a:cubicBezTo>
                    <a:pt x="567717" y="0"/>
                    <a:pt x="601064" y="13813"/>
                    <a:pt x="625651" y="38400"/>
                  </a:cubicBezTo>
                  <a:cubicBezTo>
                    <a:pt x="650238" y="62987"/>
                    <a:pt x="664051" y="96335"/>
                    <a:pt x="664051" y="131106"/>
                  </a:cubicBezTo>
                  <a:lnTo>
                    <a:pt x="664051" y="268333"/>
                  </a:lnTo>
                  <a:cubicBezTo>
                    <a:pt x="664051" y="303104"/>
                    <a:pt x="650238" y="336452"/>
                    <a:pt x="625651" y="361039"/>
                  </a:cubicBezTo>
                  <a:cubicBezTo>
                    <a:pt x="601064" y="385626"/>
                    <a:pt x="567717" y="399439"/>
                    <a:pt x="532945" y="399439"/>
                  </a:cubicBezTo>
                  <a:lnTo>
                    <a:pt x="131106" y="399439"/>
                  </a:lnTo>
                  <a:cubicBezTo>
                    <a:pt x="96335" y="399439"/>
                    <a:pt x="62987" y="385626"/>
                    <a:pt x="38400" y="361039"/>
                  </a:cubicBezTo>
                  <a:cubicBezTo>
                    <a:pt x="13813" y="336452"/>
                    <a:pt x="0" y="303104"/>
                    <a:pt x="0" y="268333"/>
                  </a:cubicBezTo>
                  <a:lnTo>
                    <a:pt x="0" y="131106"/>
                  </a:lnTo>
                  <a:cubicBezTo>
                    <a:pt x="0" y="96335"/>
                    <a:pt x="13813" y="62987"/>
                    <a:pt x="38400" y="38400"/>
                  </a:cubicBezTo>
                  <a:cubicBezTo>
                    <a:pt x="62987" y="13813"/>
                    <a:pt x="96335" y="0"/>
                    <a:pt x="1311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FAD">
                    <a:alpha val="100000"/>
                  </a:srgbClr>
                </a:gs>
                <a:gs pos="100000">
                  <a:srgbClr val="5DE0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664051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Systran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71487" y="2760163"/>
            <a:ext cx="1811526" cy="181152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676400" y="5143500"/>
            <a:ext cx="2853272" cy="1811526"/>
            <a:chOff x="0" y="0"/>
            <a:chExt cx="553702" cy="3994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3702" cy="399439"/>
            </a:xfrm>
            <a:custGeom>
              <a:avLst/>
              <a:gdLst/>
              <a:ahLst/>
              <a:cxnLst/>
              <a:rect l="l" t="t" r="r" b="b"/>
              <a:pathLst>
                <a:path w="553702" h="399439">
                  <a:moveTo>
                    <a:pt x="157235" y="0"/>
                  </a:moveTo>
                  <a:lnTo>
                    <a:pt x="396467" y="0"/>
                  </a:lnTo>
                  <a:cubicBezTo>
                    <a:pt x="438168" y="0"/>
                    <a:pt x="478162" y="16566"/>
                    <a:pt x="507649" y="46053"/>
                  </a:cubicBezTo>
                  <a:cubicBezTo>
                    <a:pt x="537136" y="75540"/>
                    <a:pt x="553702" y="115534"/>
                    <a:pt x="553702" y="157235"/>
                  </a:cubicBezTo>
                  <a:lnTo>
                    <a:pt x="553702" y="242204"/>
                  </a:lnTo>
                  <a:cubicBezTo>
                    <a:pt x="553702" y="283906"/>
                    <a:pt x="537136" y="323899"/>
                    <a:pt x="507649" y="353386"/>
                  </a:cubicBezTo>
                  <a:cubicBezTo>
                    <a:pt x="478162" y="382873"/>
                    <a:pt x="438168" y="399439"/>
                    <a:pt x="396467" y="399439"/>
                  </a:cubicBezTo>
                  <a:lnTo>
                    <a:pt x="157235" y="399439"/>
                  </a:lnTo>
                  <a:cubicBezTo>
                    <a:pt x="115534" y="399439"/>
                    <a:pt x="75540" y="382873"/>
                    <a:pt x="46053" y="353386"/>
                  </a:cubicBezTo>
                  <a:cubicBezTo>
                    <a:pt x="16566" y="323899"/>
                    <a:pt x="0" y="283906"/>
                    <a:pt x="0" y="242204"/>
                  </a:cubicBezTo>
                  <a:lnTo>
                    <a:pt x="0" y="157235"/>
                  </a:lnTo>
                  <a:cubicBezTo>
                    <a:pt x="0" y="115534"/>
                    <a:pt x="16566" y="75540"/>
                    <a:pt x="46053" y="46053"/>
                  </a:cubicBezTo>
                  <a:cubicBezTo>
                    <a:pt x="75540" y="16566"/>
                    <a:pt x="115534" y="0"/>
                    <a:pt x="157235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53702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017039" y="5143500"/>
            <a:ext cx="2943624" cy="1811526"/>
            <a:chOff x="0" y="0"/>
            <a:chExt cx="649065" cy="39943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9065" cy="399439"/>
            </a:xfrm>
            <a:custGeom>
              <a:avLst/>
              <a:gdLst/>
              <a:ahLst/>
              <a:cxnLst/>
              <a:rect l="l" t="t" r="r" b="b"/>
              <a:pathLst>
                <a:path w="649065" h="399439">
                  <a:moveTo>
                    <a:pt x="134133" y="0"/>
                  </a:moveTo>
                  <a:lnTo>
                    <a:pt x="514932" y="0"/>
                  </a:lnTo>
                  <a:cubicBezTo>
                    <a:pt x="550507" y="0"/>
                    <a:pt x="584624" y="14132"/>
                    <a:pt x="609779" y="39287"/>
                  </a:cubicBezTo>
                  <a:cubicBezTo>
                    <a:pt x="634934" y="64442"/>
                    <a:pt x="649065" y="98559"/>
                    <a:pt x="649065" y="134133"/>
                  </a:cubicBezTo>
                  <a:lnTo>
                    <a:pt x="649065" y="265306"/>
                  </a:lnTo>
                  <a:cubicBezTo>
                    <a:pt x="649065" y="300880"/>
                    <a:pt x="634934" y="334998"/>
                    <a:pt x="609779" y="360152"/>
                  </a:cubicBezTo>
                  <a:cubicBezTo>
                    <a:pt x="584624" y="385307"/>
                    <a:pt x="550507" y="399439"/>
                    <a:pt x="514932" y="399439"/>
                  </a:cubicBezTo>
                  <a:lnTo>
                    <a:pt x="134133" y="399439"/>
                  </a:lnTo>
                  <a:cubicBezTo>
                    <a:pt x="60054" y="399439"/>
                    <a:pt x="0" y="339386"/>
                    <a:pt x="0" y="265306"/>
                  </a:cubicBezTo>
                  <a:lnTo>
                    <a:pt x="0" y="134133"/>
                  </a:lnTo>
                  <a:cubicBezTo>
                    <a:pt x="0" y="60054"/>
                    <a:pt x="60054" y="0"/>
                    <a:pt x="1341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649065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Smartling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471487" y="5143500"/>
            <a:ext cx="1811526" cy="1811526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8"/>
              <a:stretch>
                <a:fillRect l="223" r="223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676400" y="7446774"/>
            <a:ext cx="2853272" cy="1811526"/>
            <a:chOff x="0" y="0"/>
            <a:chExt cx="553702" cy="3994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53702" cy="399439"/>
            </a:xfrm>
            <a:custGeom>
              <a:avLst/>
              <a:gdLst/>
              <a:ahLst/>
              <a:cxnLst/>
              <a:rect l="l" t="t" r="r" b="b"/>
              <a:pathLst>
                <a:path w="553702" h="399439">
                  <a:moveTo>
                    <a:pt x="157235" y="0"/>
                  </a:moveTo>
                  <a:lnTo>
                    <a:pt x="396467" y="0"/>
                  </a:lnTo>
                  <a:cubicBezTo>
                    <a:pt x="438168" y="0"/>
                    <a:pt x="478162" y="16566"/>
                    <a:pt x="507649" y="46053"/>
                  </a:cubicBezTo>
                  <a:cubicBezTo>
                    <a:pt x="537136" y="75540"/>
                    <a:pt x="553702" y="115534"/>
                    <a:pt x="553702" y="157235"/>
                  </a:cubicBezTo>
                  <a:lnTo>
                    <a:pt x="553702" y="242204"/>
                  </a:lnTo>
                  <a:cubicBezTo>
                    <a:pt x="553702" y="283906"/>
                    <a:pt x="537136" y="323899"/>
                    <a:pt x="507649" y="353386"/>
                  </a:cubicBezTo>
                  <a:cubicBezTo>
                    <a:pt x="478162" y="382873"/>
                    <a:pt x="438168" y="399439"/>
                    <a:pt x="396467" y="399439"/>
                  </a:cubicBezTo>
                  <a:lnTo>
                    <a:pt x="157235" y="399439"/>
                  </a:lnTo>
                  <a:cubicBezTo>
                    <a:pt x="115534" y="399439"/>
                    <a:pt x="75540" y="382873"/>
                    <a:pt x="46053" y="353386"/>
                  </a:cubicBezTo>
                  <a:cubicBezTo>
                    <a:pt x="16566" y="323899"/>
                    <a:pt x="0" y="283906"/>
                    <a:pt x="0" y="242204"/>
                  </a:cubicBezTo>
                  <a:lnTo>
                    <a:pt x="0" y="157235"/>
                  </a:lnTo>
                  <a:cubicBezTo>
                    <a:pt x="0" y="115534"/>
                    <a:pt x="16566" y="75540"/>
                    <a:pt x="46053" y="46053"/>
                  </a:cubicBezTo>
                  <a:cubicBezTo>
                    <a:pt x="75540" y="16566"/>
                    <a:pt x="115534" y="0"/>
                    <a:pt x="157235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553702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017039" y="7446774"/>
            <a:ext cx="2943624" cy="1811526"/>
            <a:chOff x="0" y="0"/>
            <a:chExt cx="649065" cy="39943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49065" cy="399439"/>
            </a:xfrm>
            <a:custGeom>
              <a:avLst/>
              <a:gdLst/>
              <a:ahLst/>
              <a:cxnLst/>
              <a:rect l="l" t="t" r="r" b="b"/>
              <a:pathLst>
                <a:path w="649065" h="399439">
                  <a:moveTo>
                    <a:pt x="134133" y="0"/>
                  </a:moveTo>
                  <a:lnTo>
                    <a:pt x="514932" y="0"/>
                  </a:lnTo>
                  <a:cubicBezTo>
                    <a:pt x="550507" y="0"/>
                    <a:pt x="584624" y="14132"/>
                    <a:pt x="609779" y="39287"/>
                  </a:cubicBezTo>
                  <a:cubicBezTo>
                    <a:pt x="634934" y="64442"/>
                    <a:pt x="649065" y="98559"/>
                    <a:pt x="649065" y="134133"/>
                  </a:cubicBezTo>
                  <a:lnTo>
                    <a:pt x="649065" y="265306"/>
                  </a:lnTo>
                  <a:cubicBezTo>
                    <a:pt x="649065" y="300880"/>
                    <a:pt x="634934" y="334998"/>
                    <a:pt x="609779" y="360152"/>
                  </a:cubicBezTo>
                  <a:cubicBezTo>
                    <a:pt x="584624" y="385307"/>
                    <a:pt x="550507" y="399439"/>
                    <a:pt x="514932" y="399439"/>
                  </a:cubicBezTo>
                  <a:lnTo>
                    <a:pt x="134133" y="399439"/>
                  </a:lnTo>
                  <a:cubicBezTo>
                    <a:pt x="60054" y="399439"/>
                    <a:pt x="0" y="339386"/>
                    <a:pt x="0" y="265306"/>
                  </a:cubicBezTo>
                  <a:lnTo>
                    <a:pt x="0" y="134133"/>
                  </a:lnTo>
                  <a:cubicBezTo>
                    <a:pt x="0" y="60054"/>
                    <a:pt x="60054" y="0"/>
                    <a:pt x="1341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649065" cy="399439"/>
            </a:xfrm>
            <a:prstGeom prst="rect">
              <a:avLst/>
            </a:prstGeom>
          </p:spPr>
          <p:txBody>
            <a:bodyPr lIns="60678" tIns="60678" rIns="60678" bIns="60678" rtlCol="0" anchor="ctr"/>
            <a:lstStyle/>
            <a:p>
              <a:pPr algn="ctr">
                <a:lnSpc>
                  <a:spcPts val="2837"/>
                </a:lnSpc>
              </a:pPr>
              <a:r>
                <a:rPr lang="en-US" sz="2364">
                  <a:solidFill>
                    <a:srgbClr val="000000"/>
                  </a:solidFill>
                  <a:latin typeface="DM Sans Bold"/>
                </a:rPr>
                <a:t>MemoQ</a:t>
              </a:r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471487" y="7446774"/>
            <a:ext cx="1811526" cy="1811526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9"/>
              <a:stretch>
                <a:fillRect l="223" r="223"/>
              </a:stretch>
            </a:blipFill>
          </p:spPr>
        </p:sp>
      </p:grpSp>
      <p:sp>
        <p:nvSpPr>
          <p:cNvPr id="32" name="AutoShape 32"/>
          <p:cNvSpPr/>
          <p:nvPr/>
        </p:nvSpPr>
        <p:spPr>
          <a:xfrm>
            <a:off x="5960663" y="6049263"/>
            <a:ext cx="3183337" cy="0"/>
          </a:xfrm>
          <a:prstGeom prst="line">
            <a:avLst/>
          </a:prstGeom>
          <a:ln w="6667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grpSp>
        <p:nvGrpSpPr>
          <p:cNvPr id="33" name="Group 33"/>
          <p:cNvGrpSpPr/>
          <p:nvPr/>
        </p:nvGrpSpPr>
        <p:grpSpPr>
          <a:xfrm>
            <a:off x="9144000" y="5530213"/>
            <a:ext cx="4043919" cy="1038100"/>
            <a:chOff x="0" y="0"/>
            <a:chExt cx="831022" cy="21332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31022" cy="213329"/>
            </a:xfrm>
            <a:custGeom>
              <a:avLst/>
              <a:gdLst/>
              <a:ahLst/>
              <a:cxnLst/>
              <a:rect l="l" t="t" r="r" b="b"/>
              <a:pathLst>
                <a:path w="831022" h="213329">
                  <a:moveTo>
                    <a:pt x="47861" y="0"/>
                  </a:moveTo>
                  <a:lnTo>
                    <a:pt x="783161" y="0"/>
                  </a:lnTo>
                  <a:cubicBezTo>
                    <a:pt x="795855" y="0"/>
                    <a:pt x="808028" y="5043"/>
                    <a:pt x="817004" y="14018"/>
                  </a:cubicBezTo>
                  <a:cubicBezTo>
                    <a:pt x="825980" y="22994"/>
                    <a:pt x="831022" y="35168"/>
                    <a:pt x="831022" y="47861"/>
                  </a:cubicBezTo>
                  <a:lnTo>
                    <a:pt x="831022" y="165467"/>
                  </a:lnTo>
                  <a:cubicBezTo>
                    <a:pt x="831022" y="191900"/>
                    <a:pt x="809594" y="213329"/>
                    <a:pt x="783161" y="213329"/>
                  </a:cubicBezTo>
                  <a:lnTo>
                    <a:pt x="47861" y="213329"/>
                  </a:lnTo>
                  <a:cubicBezTo>
                    <a:pt x="35168" y="213329"/>
                    <a:pt x="22994" y="208286"/>
                    <a:pt x="14018" y="199310"/>
                  </a:cubicBezTo>
                  <a:cubicBezTo>
                    <a:pt x="5043" y="190335"/>
                    <a:pt x="0" y="178161"/>
                    <a:pt x="0" y="165467"/>
                  </a:cubicBezTo>
                  <a:lnTo>
                    <a:pt x="0" y="47861"/>
                  </a:lnTo>
                  <a:cubicBezTo>
                    <a:pt x="0" y="35168"/>
                    <a:pt x="5043" y="22994"/>
                    <a:pt x="14018" y="14018"/>
                  </a:cubicBezTo>
                  <a:cubicBezTo>
                    <a:pt x="22994" y="5043"/>
                    <a:pt x="35168" y="0"/>
                    <a:pt x="47861" y="0"/>
                  </a:cubicBezTo>
                  <a:close/>
                </a:path>
              </a:pathLst>
            </a:custGeom>
            <a:solidFill>
              <a:srgbClr val="56D785"/>
            </a:solidFill>
            <a:ln w="57150" cap="rnd">
              <a:solidFill>
                <a:srgbClr val="004E35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831022" cy="213329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3557"/>
                </a:lnSpc>
              </a:pPr>
              <a:r>
                <a:rPr lang="en-US" sz="2964">
                  <a:solidFill>
                    <a:srgbClr val="000000"/>
                  </a:solidFill>
                  <a:latin typeface="DM Sans Bold"/>
                </a:rPr>
                <a:t>AI language models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V="1">
            <a:off x="5960663" y="6049263"/>
            <a:ext cx="3183337" cy="2303274"/>
          </a:xfrm>
          <a:prstGeom prst="line">
            <a:avLst/>
          </a:prstGeom>
          <a:ln w="6667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5960663" y="3665926"/>
            <a:ext cx="3183337" cy="2383337"/>
          </a:xfrm>
          <a:prstGeom prst="line">
            <a:avLst/>
          </a:prstGeom>
          <a:ln w="6667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066641" y="263485"/>
            <a:ext cx="4484844" cy="3957875"/>
          </a:xfrm>
          <a:custGeom>
            <a:avLst/>
            <a:gdLst/>
            <a:ahLst/>
            <a:cxnLst/>
            <a:rect l="l" t="t" r="r" b="b"/>
            <a:pathLst>
              <a:path w="4484844" h="3957875">
                <a:moveTo>
                  <a:pt x="0" y="0"/>
                </a:moveTo>
                <a:lnTo>
                  <a:pt x="4484844" y="0"/>
                </a:lnTo>
                <a:lnTo>
                  <a:pt x="4484844" y="3957874"/>
                </a:lnTo>
                <a:lnTo>
                  <a:pt x="0" y="3957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30670" y="4776020"/>
            <a:ext cx="4088887" cy="3056662"/>
            <a:chOff x="0" y="0"/>
            <a:chExt cx="108728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7280" cy="812800"/>
            </a:xfrm>
            <a:custGeom>
              <a:avLst/>
              <a:gdLst/>
              <a:ahLst/>
              <a:cxnLst/>
              <a:rect l="l" t="t" r="r" b="b"/>
              <a:pathLst>
                <a:path w="1087280" h="812800">
                  <a:moveTo>
                    <a:pt x="43548" y="0"/>
                  </a:moveTo>
                  <a:lnTo>
                    <a:pt x="1043731" y="0"/>
                  </a:lnTo>
                  <a:cubicBezTo>
                    <a:pt x="1055281" y="0"/>
                    <a:pt x="1066358" y="4588"/>
                    <a:pt x="1074525" y="12755"/>
                  </a:cubicBezTo>
                  <a:cubicBezTo>
                    <a:pt x="1082692" y="20922"/>
                    <a:pt x="1087280" y="31999"/>
                    <a:pt x="1087280" y="43548"/>
                  </a:cubicBezTo>
                  <a:lnTo>
                    <a:pt x="1087280" y="769252"/>
                  </a:lnTo>
                  <a:cubicBezTo>
                    <a:pt x="1087280" y="793303"/>
                    <a:pt x="1067782" y="812800"/>
                    <a:pt x="1043731" y="812800"/>
                  </a:cubicBezTo>
                  <a:lnTo>
                    <a:pt x="43548" y="812800"/>
                  </a:lnTo>
                  <a:cubicBezTo>
                    <a:pt x="19497" y="812800"/>
                    <a:pt x="0" y="793303"/>
                    <a:pt x="0" y="769252"/>
                  </a:cubicBezTo>
                  <a:lnTo>
                    <a:pt x="0" y="43548"/>
                  </a:lnTo>
                  <a:cubicBezTo>
                    <a:pt x="0" y="19497"/>
                    <a:pt x="19497" y="0"/>
                    <a:pt x="43548" y="0"/>
                  </a:cubicBezTo>
                  <a:close/>
                </a:path>
              </a:pathLst>
            </a:custGeom>
            <a:blipFill>
              <a:blip r:embed="rId5"/>
              <a:stretch>
                <a:fillRect t="-1129" b="-1129"/>
              </a:stretch>
            </a:blipFill>
            <a:ln w="104775" cap="rnd">
              <a:solidFill>
                <a:srgbClr val="278652"/>
              </a:solidFill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5338632" y="5143500"/>
            <a:ext cx="3969468" cy="3056662"/>
            <a:chOff x="0" y="0"/>
            <a:chExt cx="105552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5525" cy="812800"/>
            </a:xfrm>
            <a:custGeom>
              <a:avLst/>
              <a:gdLst/>
              <a:ahLst/>
              <a:cxnLst/>
              <a:rect l="l" t="t" r="r" b="b"/>
              <a:pathLst>
                <a:path w="1055525" h="812800">
                  <a:moveTo>
                    <a:pt x="44858" y="0"/>
                  </a:moveTo>
                  <a:lnTo>
                    <a:pt x="1010667" y="0"/>
                  </a:lnTo>
                  <a:cubicBezTo>
                    <a:pt x="1022564" y="0"/>
                    <a:pt x="1033974" y="4726"/>
                    <a:pt x="1042386" y="13139"/>
                  </a:cubicBezTo>
                  <a:cubicBezTo>
                    <a:pt x="1050799" y="21551"/>
                    <a:pt x="1055525" y="32961"/>
                    <a:pt x="1055525" y="44858"/>
                  </a:cubicBezTo>
                  <a:lnTo>
                    <a:pt x="1055525" y="767942"/>
                  </a:lnTo>
                  <a:cubicBezTo>
                    <a:pt x="1055525" y="779839"/>
                    <a:pt x="1050799" y="791249"/>
                    <a:pt x="1042386" y="799661"/>
                  </a:cubicBezTo>
                  <a:cubicBezTo>
                    <a:pt x="1033974" y="808074"/>
                    <a:pt x="1022564" y="812800"/>
                    <a:pt x="1010667" y="812800"/>
                  </a:cubicBezTo>
                  <a:lnTo>
                    <a:pt x="44858" y="812800"/>
                  </a:lnTo>
                  <a:cubicBezTo>
                    <a:pt x="32961" y="812800"/>
                    <a:pt x="21551" y="808074"/>
                    <a:pt x="13139" y="799661"/>
                  </a:cubicBezTo>
                  <a:cubicBezTo>
                    <a:pt x="4726" y="791249"/>
                    <a:pt x="0" y="779839"/>
                    <a:pt x="0" y="767942"/>
                  </a:cubicBezTo>
                  <a:lnTo>
                    <a:pt x="0" y="44858"/>
                  </a:lnTo>
                  <a:cubicBezTo>
                    <a:pt x="0" y="32961"/>
                    <a:pt x="4726" y="21551"/>
                    <a:pt x="13139" y="13139"/>
                  </a:cubicBezTo>
                  <a:cubicBezTo>
                    <a:pt x="21551" y="4726"/>
                    <a:pt x="32961" y="0"/>
                    <a:pt x="44858" y="0"/>
                  </a:cubicBezTo>
                  <a:close/>
                </a:path>
              </a:pathLst>
            </a:custGeom>
            <a:blipFill>
              <a:blip r:embed="rId6"/>
              <a:stretch>
                <a:fillRect l="-229" r="-229"/>
              </a:stretch>
            </a:blipFill>
            <a:ln w="104775" cap="rnd">
              <a:solidFill>
                <a:srgbClr val="278652"/>
              </a:solidFill>
              <a:prstDash val="solid"/>
              <a:round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9522627" y="5863182"/>
            <a:ext cx="3969468" cy="3056662"/>
            <a:chOff x="0" y="0"/>
            <a:chExt cx="1055525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5525" cy="812800"/>
            </a:xfrm>
            <a:custGeom>
              <a:avLst/>
              <a:gdLst/>
              <a:ahLst/>
              <a:cxnLst/>
              <a:rect l="l" t="t" r="r" b="b"/>
              <a:pathLst>
                <a:path w="1055525" h="812800">
                  <a:moveTo>
                    <a:pt x="44858" y="0"/>
                  </a:moveTo>
                  <a:lnTo>
                    <a:pt x="1010667" y="0"/>
                  </a:lnTo>
                  <a:cubicBezTo>
                    <a:pt x="1022564" y="0"/>
                    <a:pt x="1033974" y="4726"/>
                    <a:pt x="1042386" y="13139"/>
                  </a:cubicBezTo>
                  <a:cubicBezTo>
                    <a:pt x="1050799" y="21551"/>
                    <a:pt x="1055525" y="32961"/>
                    <a:pt x="1055525" y="44858"/>
                  </a:cubicBezTo>
                  <a:lnTo>
                    <a:pt x="1055525" y="767942"/>
                  </a:lnTo>
                  <a:cubicBezTo>
                    <a:pt x="1055525" y="779839"/>
                    <a:pt x="1050799" y="791249"/>
                    <a:pt x="1042386" y="799661"/>
                  </a:cubicBezTo>
                  <a:cubicBezTo>
                    <a:pt x="1033974" y="808074"/>
                    <a:pt x="1022564" y="812800"/>
                    <a:pt x="1010667" y="812800"/>
                  </a:cubicBezTo>
                  <a:lnTo>
                    <a:pt x="44858" y="812800"/>
                  </a:lnTo>
                  <a:cubicBezTo>
                    <a:pt x="32961" y="812800"/>
                    <a:pt x="21551" y="808074"/>
                    <a:pt x="13139" y="799661"/>
                  </a:cubicBezTo>
                  <a:cubicBezTo>
                    <a:pt x="4726" y="791249"/>
                    <a:pt x="0" y="779839"/>
                    <a:pt x="0" y="767942"/>
                  </a:cubicBezTo>
                  <a:lnTo>
                    <a:pt x="0" y="44858"/>
                  </a:lnTo>
                  <a:cubicBezTo>
                    <a:pt x="0" y="32961"/>
                    <a:pt x="4726" y="21551"/>
                    <a:pt x="13139" y="13139"/>
                  </a:cubicBezTo>
                  <a:cubicBezTo>
                    <a:pt x="21551" y="4726"/>
                    <a:pt x="32961" y="0"/>
                    <a:pt x="44858" y="0"/>
                  </a:cubicBezTo>
                  <a:close/>
                </a:path>
              </a:pathLst>
            </a:custGeom>
            <a:blipFill>
              <a:blip r:embed="rId7"/>
              <a:stretch>
                <a:fillRect l="-660" r="-660"/>
              </a:stretch>
            </a:blipFill>
            <a:ln w="104775" cap="rnd">
              <a:solidFill>
                <a:srgbClr val="278652"/>
              </a:solidFill>
              <a:prstDash val="solid"/>
              <a:round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3706621" y="6201638"/>
            <a:ext cx="3969468" cy="3056662"/>
            <a:chOff x="0" y="0"/>
            <a:chExt cx="1055525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5525" cy="812800"/>
            </a:xfrm>
            <a:custGeom>
              <a:avLst/>
              <a:gdLst/>
              <a:ahLst/>
              <a:cxnLst/>
              <a:rect l="l" t="t" r="r" b="b"/>
              <a:pathLst>
                <a:path w="1055525" h="812800">
                  <a:moveTo>
                    <a:pt x="44858" y="0"/>
                  </a:moveTo>
                  <a:lnTo>
                    <a:pt x="1010667" y="0"/>
                  </a:lnTo>
                  <a:cubicBezTo>
                    <a:pt x="1022564" y="0"/>
                    <a:pt x="1033974" y="4726"/>
                    <a:pt x="1042386" y="13139"/>
                  </a:cubicBezTo>
                  <a:cubicBezTo>
                    <a:pt x="1050799" y="21551"/>
                    <a:pt x="1055525" y="32961"/>
                    <a:pt x="1055525" y="44858"/>
                  </a:cubicBezTo>
                  <a:lnTo>
                    <a:pt x="1055525" y="767942"/>
                  </a:lnTo>
                  <a:cubicBezTo>
                    <a:pt x="1055525" y="779839"/>
                    <a:pt x="1050799" y="791249"/>
                    <a:pt x="1042386" y="799661"/>
                  </a:cubicBezTo>
                  <a:cubicBezTo>
                    <a:pt x="1033974" y="808074"/>
                    <a:pt x="1022564" y="812800"/>
                    <a:pt x="1010667" y="812800"/>
                  </a:cubicBezTo>
                  <a:lnTo>
                    <a:pt x="44858" y="812800"/>
                  </a:lnTo>
                  <a:cubicBezTo>
                    <a:pt x="32961" y="812800"/>
                    <a:pt x="21551" y="808074"/>
                    <a:pt x="13139" y="799661"/>
                  </a:cubicBezTo>
                  <a:cubicBezTo>
                    <a:pt x="4726" y="791249"/>
                    <a:pt x="0" y="779839"/>
                    <a:pt x="0" y="767942"/>
                  </a:cubicBezTo>
                  <a:lnTo>
                    <a:pt x="0" y="44858"/>
                  </a:lnTo>
                  <a:cubicBezTo>
                    <a:pt x="0" y="32961"/>
                    <a:pt x="4726" y="21551"/>
                    <a:pt x="13139" y="13139"/>
                  </a:cubicBezTo>
                  <a:cubicBezTo>
                    <a:pt x="21551" y="4726"/>
                    <a:pt x="32961" y="0"/>
                    <a:pt x="44858" y="0"/>
                  </a:cubicBezTo>
                  <a:close/>
                </a:path>
              </a:pathLst>
            </a:custGeom>
            <a:blipFill>
              <a:blip r:embed="rId8"/>
              <a:stretch>
                <a:fillRect t="-182" b="-182"/>
              </a:stretch>
            </a:blipFill>
            <a:ln w="104775" cap="rnd">
              <a:solidFill>
                <a:srgbClr val="278652"/>
              </a:solidFill>
              <a:prstDash val="solid"/>
              <a:round/>
            </a:ln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98951" y="2418650"/>
            <a:ext cx="680945" cy="68094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9"/>
              <a:stretch>
                <a:fillRect l="223" r="223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7586077" y="1057444"/>
            <a:ext cx="914853" cy="914853"/>
          </a:xfrm>
          <a:custGeom>
            <a:avLst/>
            <a:gdLst/>
            <a:ahLst/>
            <a:cxnLst/>
            <a:rect l="l" t="t" r="r" b="b"/>
            <a:pathLst>
              <a:path w="914853" h="914853">
                <a:moveTo>
                  <a:pt x="0" y="0"/>
                </a:moveTo>
                <a:lnTo>
                  <a:pt x="914853" y="0"/>
                </a:lnTo>
                <a:lnTo>
                  <a:pt x="914853" y="914852"/>
                </a:lnTo>
                <a:lnTo>
                  <a:pt x="0" y="914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59125" y="1104900"/>
            <a:ext cx="6326952" cy="89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7"/>
              </a:lnSpc>
            </a:pPr>
            <a:r>
              <a:rPr lang="en-US" sz="6399">
                <a:solidFill>
                  <a:srgbClr val="56D785"/>
                </a:solidFill>
                <a:latin typeface="Source Sans Pro Bold"/>
              </a:rPr>
              <a:t>Revenue Streams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7601" y="3159759"/>
            <a:ext cx="6298476" cy="1047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765" lvl="1" indent="-247382">
              <a:lnSpc>
                <a:spcPts val="2749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Open Sans"/>
              </a:rPr>
              <a:t>Worth: $13.9 M</a:t>
            </a:r>
          </a:p>
          <a:p>
            <a:pPr marL="494765" lvl="1" indent="-247382">
              <a:lnSpc>
                <a:spcPts val="2749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Open Sans"/>
              </a:rPr>
              <a:t>Monthly revenue: $700 K</a:t>
            </a:r>
          </a:p>
          <a:p>
            <a:pPr marL="494765" lvl="1" indent="-247382">
              <a:lnSpc>
                <a:spcPts val="2749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Open Sans"/>
              </a:rPr>
              <a:t>Main income source: Subscriptions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94196" y="2529930"/>
            <a:ext cx="3149238" cy="45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6"/>
              </a:lnSpc>
            </a:pPr>
            <a:r>
              <a:rPr lang="en-US" sz="3055">
                <a:solidFill>
                  <a:srgbClr val="55D785"/>
                </a:solidFill>
                <a:latin typeface="Open Sans"/>
              </a:rPr>
              <a:t>Mobalytics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066641" y="263485"/>
            <a:ext cx="4484844" cy="3957875"/>
          </a:xfrm>
          <a:custGeom>
            <a:avLst/>
            <a:gdLst/>
            <a:ahLst/>
            <a:cxnLst/>
            <a:rect l="l" t="t" r="r" b="b"/>
            <a:pathLst>
              <a:path w="4484844" h="3957875">
                <a:moveTo>
                  <a:pt x="0" y="0"/>
                </a:moveTo>
                <a:lnTo>
                  <a:pt x="4484844" y="0"/>
                </a:lnTo>
                <a:lnTo>
                  <a:pt x="4484844" y="3957874"/>
                </a:lnTo>
                <a:lnTo>
                  <a:pt x="0" y="3957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6103" y="5369546"/>
            <a:ext cx="3877162" cy="3254266"/>
            <a:chOff x="0" y="0"/>
            <a:chExt cx="1030980" cy="8653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0980" cy="865345"/>
            </a:xfrm>
            <a:custGeom>
              <a:avLst/>
              <a:gdLst/>
              <a:ahLst/>
              <a:cxnLst/>
              <a:rect l="l" t="t" r="r" b="b"/>
              <a:pathLst>
                <a:path w="1030980" h="865345">
                  <a:moveTo>
                    <a:pt x="45926" y="0"/>
                  </a:moveTo>
                  <a:lnTo>
                    <a:pt x="985053" y="0"/>
                  </a:lnTo>
                  <a:cubicBezTo>
                    <a:pt x="1010418" y="0"/>
                    <a:pt x="1030980" y="20562"/>
                    <a:pt x="1030980" y="45926"/>
                  </a:cubicBezTo>
                  <a:lnTo>
                    <a:pt x="1030980" y="819418"/>
                  </a:lnTo>
                  <a:cubicBezTo>
                    <a:pt x="1030980" y="831599"/>
                    <a:pt x="1026141" y="843281"/>
                    <a:pt x="1017528" y="851893"/>
                  </a:cubicBezTo>
                  <a:cubicBezTo>
                    <a:pt x="1008915" y="860506"/>
                    <a:pt x="997234" y="865345"/>
                    <a:pt x="985053" y="865345"/>
                  </a:cubicBezTo>
                  <a:lnTo>
                    <a:pt x="45926" y="865345"/>
                  </a:lnTo>
                  <a:cubicBezTo>
                    <a:pt x="20562" y="865345"/>
                    <a:pt x="0" y="844783"/>
                    <a:pt x="0" y="819418"/>
                  </a:cubicBezTo>
                  <a:lnTo>
                    <a:pt x="0" y="45926"/>
                  </a:lnTo>
                  <a:cubicBezTo>
                    <a:pt x="0" y="20562"/>
                    <a:pt x="20562" y="0"/>
                    <a:pt x="45926" y="0"/>
                  </a:cubicBezTo>
                  <a:close/>
                </a:path>
              </a:pathLst>
            </a:custGeom>
            <a:blipFill>
              <a:blip r:embed="rId5"/>
              <a:stretch>
                <a:fillRect l="-27" r="-27"/>
              </a:stretch>
            </a:blipFill>
            <a:ln w="104775" cap="rnd">
              <a:solidFill>
                <a:srgbClr val="278652"/>
              </a:solidFill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5417590" y="4562188"/>
            <a:ext cx="3331138" cy="4978953"/>
            <a:chOff x="0" y="0"/>
            <a:chExt cx="1030980" cy="1540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0980" cy="1540975"/>
            </a:xfrm>
            <a:custGeom>
              <a:avLst/>
              <a:gdLst/>
              <a:ahLst/>
              <a:cxnLst/>
              <a:rect l="l" t="t" r="r" b="b"/>
              <a:pathLst>
                <a:path w="1030980" h="1540975">
                  <a:moveTo>
                    <a:pt x="53454" y="0"/>
                  </a:moveTo>
                  <a:lnTo>
                    <a:pt x="977525" y="0"/>
                  </a:lnTo>
                  <a:cubicBezTo>
                    <a:pt x="1007047" y="0"/>
                    <a:pt x="1030980" y="23932"/>
                    <a:pt x="1030980" y="53454"/>
                  </a:cubicBezTo>
                  <a:lnTo>
                    <a:pt x="1030980" y="1487520"/>
                  </a:lnTo>
                  <a:cubicBezTo>
                    <a:pt x="1030980" y="1517043"/>
                    <a:pt x="1007047" y="1540975"/>
                    <a:pt x="977525" y="1540975"/>
                  </a:cubicBezTo>
                  <a:lnTo>
                    <a:pt x="53454" y="1540975"/>
                  </a:lnTo>
                  <a:cubicBezTo>
                    <a:pt x="23932" y="1540975"/>
                    <a:pt x="0" y="1517043"/>
                    <a:pt x="0" y="1487520"/>
                  </a:cubicBezTo>
                  <a:lnTo>
                    <a:pt x="0" y="53454"/>
                  </a:lnTo>
                  <a:cubicBezTo>
                    <a:pt x="0" y="23932"/>
                    <a:pt x="23932" y="0"/>
                    <a:pt x="53454" y="0"/>
                  </a:cubicBezTo>
                  <a:close/>
                </a:path>
              </a:pathLst>
            </a:custGeom>
            <a:blipFill>
              <a:blip r:embed="rId6"/>
              <a:stretch>
                <a:fillRect t="-458" b="-458"/>
              </a:stretch>
            </a:blipFill>
            <a:ln w="104775" cap="rnd">
              <a:solidFill>
                <a:srgbClr val="278652"/>
              </a:solidFill>
              <a:prstDash val="solid"/>
              <a:round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9060546" y="4562188"/>
            <a:ext cx="3331138" cy="4978953"/>
            <a:chOff x="0" y="0"/>
            <a:chExt cx="1030980" cy="1540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30980" cy="1540975"/>
            </a:xfrm>
            <a:custGeom>
              <a:avLst/>
              <a:gdLst/>
              <a:ahLst/>
              <a:cxnLst/>
              <a:rect l="l" t="t" r="r" b="b"/>
              <a:pathLst>
                <a:path w="1030980" h="1540975">
                  <a:moveTo>
                    <a:pt x="53454" y="0"/>
                  </a:moveTo>
                  <a:lnTo>
                    <a:pt x="977525" y="0"/>
                  </a:lnTo>
                  <a:cubicBezTo>
                    <a:pt x="1007047" y="0"/>
                    <a:pt x="1030980" y="23932"/>
                    <a:pt x="1030980" y="53454"/>
                  </a:cubicBezTo>
                  <a:lnTo>
                    <a:pt x="1030980" y="1487520"/>
                  </a:lnTo>
                  <a:cubicBezTo>
                    <a:pt x="1030980" y="1517043"/>
                    <a:pt x="1007047" y="1540975"/>
                    <a:pt x="977525" y="1540975"/>
                  </a:cubicBezTo>
                  <a:lnTo>
                    <a:pt x="53454" y="1540975"/>
                  </a:lnTo>
                  <a:cubicBezTo>
                    <a:pt x="23932" y="1540975"/>
                    <a:pt x="0" y="1517043"/>
                    <a:pt x="0" y="1487520"/>
                  </a:cubicBezTo>
                  <a:lnTo>
                    <a:pt x="0" y="53454"/>
                  </a:lnTo>
                  <a:cubicBezTo>
                    <a:pt x="0" y="23932"/>
                    <a:pt x="23932" y="0"/>
                    <a:pt x="53454" y="0"/>
                  </a:cubicBezTo>
                  <a:close/>
                </a:path>
              </a:pathLst>
            </a:custGeom>
            <a:blipFill>
              <a:blip r:embed="rId7"/>
              <a:stretch>
                <a:fillRect t="-549" b="-549"/>
              </a:stretch>
            </a:blipFill>
            <a:ln w="104775" cap="rnd">
              <a:solidFill>
                <a:srgbClr val="278652"/>
              </a:solidFill>
              <a:prstDash val="solid"/>
              <a:round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2706008" y="4562188"/>
            <a:ext cx="3331138" cy="4978953"/>
            <a:chOff x="0" y="0"/>
            <a:chExt cx="1030980" cy="1540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0980" cy="1540975"/>
            </a:xfrm>
            <a:custGeom>
              <a:avLst/>
              <a:gdLst/>
              <a:ahLst/>
              <a:cxnLst/>
              <a:rect l="l" t="t" r="r" b="b"/>
              <a:pathLst>
                <a:path w="1030980" h="1540975">
                  <a:moveTo>
                    <a:pt x="53454" y="0"/>
                  </a:moveTo>
                  <a:lnTo>
                    <a:pt x="977525" y="0"/>
                  </a:lnTo>
                  <a:cubicBezTo>
                    <a:pt x="1007047" y="0"/>
                    <a:pt x="1030980" y="23932"/>
                    <a:pt x="1030980" y="53454"/>
                  </a:cubicBezTo>
                  <a:lnTo>
                    <a:pt x="1030980" y="1487520"/>
                  </a:lnTo>
                  <a:cubicBezTo>
                    <a:pt x="1030980" y="1517043"/>
                    <a:pt x="1007047" y="1540975"/>
                    <a:pt x="977525" y="1540975"/>
                  </a:cubicBezTo>
                  <a:lnTo>
                    <a:pt x="53454" y="1540975"/>
                  </a:lnTo>
                  <a:cubicBezTo>
                    <a:pt x="23932" y="1540975"/>
                    <a:pt x="0" y="1517043"/>
                    <a:pt x="0" y="1487520"/>
                  </a:cubicBezTo>
                  <a:lnTo>
                    <a:pt x="0" y="53454"/>
                  </a:lnTo>
                  <a:cubicBezTo>
                    <a:pt x="0" y="23932"/>
                    <a:pt x="23932" y="0"/>
                    <a:pt x="53454" y="0"/>
                  </a:cubicBezTo>
                  <a:close/>
                </a:path>
              </a:pathLst>
            </a:custGeom>
            <a:blipFill>
              <a:blip r:embed="rId8"/>
              <a:stretch>
                <a:fillRect t="-819" b="-819"/>
              </a:stretch>
            </a:blipFill>
            <a:ln w="104775" cap="rnd">
              <a:solidFill>
                <a:srgbClr val="278652"/>
              </a:solidFill>
              <a:prstDash val="solid"/>
              <a:round/>
            </a:ln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98951" y="2418650"/>
            <a:ext cx="680945" cy="68094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9"/>
              <a:stretch>
                <a:fillRect l="223" r="22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194196" y="2529930"/>
            <a:ext cx="3149238" cy="45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6"/>
              </a:lnSpc>
            </a:pPr>
            <a:r>
              <a:rPr lang="en-US" sz="3055">
                <a:solidFill>
                  <a:srgbClr val="55D785"/>
                </a:solidFill>
                <a:latin typeface="Open Sans"/>
              </a:rPr>
              <a:t>Mobalytics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7601" y="3159759"/>
            <a:ext cx="6298476" cy="1047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765" lvl="1" indent="-247382">
              <a:lnSpc>
                <a:spcPts val="2749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Open Sans"/>
              </a:rPr>
              <a:t>Worth: $13.9 M</a:t>
            </a:r>
          </a:p>
          <a:p>
            <a:pPr marL="494765" lvl="1" indent="-247382">
              <a:lnSpc>
                <a:spcPts val="2749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Open Sans"/>
              </a:rPr>
              <a:t>Monthly revenue: $700 K</a:t>
            </a:r>
          </a:p>
          <a:p>
            <a:pPr marL="494765" lvl="1" indent="-247382">
              <a:lnSpc>
                <a:spcPts val="2749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Open Sans"/>
              </a:rPr>
              <a:t>Main income source: Subscriptions</a:t>
            </a:r>
          </a:p>
        </p:txBody>
      </p:sp>
      <p:sp>
        <p:nvSpPr>
          <p:cNvPr id="16" name="Freeform 16"/>
          <p:cNvSpPr/>
          <p:nvPr/>
        </p:nvSpPr>
        <p:spPr>
          <a:xfrm>
            <a:off x="7586077" y="1057444"/>
            <a:ext cx="914853" cy="914853"/>
          </a:xfrm>
          <a:custGeom>
            <a:avLst/>
            <a:gdLst/>
            <a:ahLst/>
            <a:cxnLst/>
            <a:rect l="l" t="t" r="r" b="b"/>
            <a:pathLst>
              <a:path w="914853" h="914853">
                <a:moveTo>
                  <a:pt x="0" y="0"/>
                </a:moveTo>
                <a:lnTo>
                  <a:pt x="914853" y="0"/>
                </a:lnTo>
                <a:lnTo>
                  <a:pt x="914853" y="914852"/>
                </a:lnTo>
                <a:lnTo>
                  <a:pt x="0" y="914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59125" y="1104900"/>
            <a:ext cx="6326952" cy="89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7"/>
              </a:lnSpc>
            </a:pPr>
            <a:r>
              <a:rPr lang="en-US" sz="6399">
                <a:solidFill>
                  <a:srgbClr val="56D785"/>
                </a:solidFill>
                <a:latin typeface="Source Sans Pro Bold"/>
              </a:rPr>
              <a:t>Revenue Streams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94941" y="2277184"/>
            <a:ext cx="2075142" cy="1507702"/>
            <a:chOff x="0" y="0"/>
            <a:chExt cx="549980" cy="3995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980" cy="399590"/>
            </a:xfrm>
            <a:custGeom>
              <a:avLst/>
              <a:gdLst/>
              <a:ahLst/>
              <a:cxnLst/>
              <a:rect l="l" t="t" r="r" b="b"/>
              <a:pathLst>
                <a:path w="549980" h="399590">
                  <a:moveTo>
                    <a:pt x="104462" y="0"/>
                  </a:moveTo>
                  <a:lnTo>
                    <a:pt x="445518" y="0"/>
                  </a:lnTo>
                  <a:cubicBezTo>
                    <a:pt x="473223" y="0"/>
                    <a:pt x="499793" y="11006"/>
                    <a:pt x="519383" y="30596"/>
                  </a:cubicBezTo>
                  <a:cubicBezTo>
                    <a:pt x="538974" y="50187"/>
                    <a:pt x="549980" y="76757"/>
                    <a:pt x="549980" y="104462"/>
                  </a:cubicBezTo>
                  <a:lnTo>
                    <a:pt x="549980" y="295128"/>
                  </a:lnTo>
                  <a:cubicBezTo>
                    <a:pt x="549980" y="352821"/>
                    <a:pt x="503210" y="399590"/>
                    <a:pt x="445518" y="399590"/>
                  </a:cubicBezTo>
                  <a:lnTo>
                    <a:pt x="104462" y="399590"/>
                  </a:lnTo>
                  <a:cubicBezTo>
                    <a:pt x="76757" y="399590"/>
                    <a:pt x="50187" y="388584"/>
                    <a:pt x="30596" y="368994"/>
                  </a:cubicBezTo>
                  <a:cubicBezTo>
                    <a:pt x="11006" y="349403"/>
                    <a:pt x="0" y="322833"/>
                    <a:pt x="0" y="295128"/>
                  </a:cubicBezTo>
                  <a:lnTo>
                    <a:pt x="0" y="104462"/>
                  </a:lnTo>
                  <a:cubicBezTo>
                    <a:pt x="0" y="76757"/>
                    <a:pt x="11006" y="50187"/>
                    <a:pt x="30596" y="30596"/>
                  </a:cubicBezTo>
                  <a:cubicBezTo>
                    <a:pt x="50187" y="11006"/>
                    <a:pt x="76757" y="0"/>
                    <a:pt x="10446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49980" cy="39959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81414" y="6524545"/>
            <a:ext cx="5365783" cy="1287406"/>
            <a:chOff x="0" y="0"/>
            <a:chExt cx="1552974" cy="372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2974" cy="372603"/>
            </a:xfrm>
            <a:custGeom>
              <a:avLst/>
              <a:gdLst/>
              <a:ahLst/>
              <a:cxnLst/>
              <a:rect l="l" t="t" r="r" b="b"/>
              <a:pathLst>
                <a:path w="1552974" h="372603">
                  <a:moveTo>
                    <a:pt x="40399" y="0"/>
                  </a:moveTo>
                  <a:lnTo>
                    <a:pt x="1512575" y="0"/>
                  </a:lnTo>
                  <a:cubicBezTo>
                    <a:pt x="1534887" y="0"/>
                    <a:pt x="1552974" y="18087"/>
                    <a:pt x="1552974" y="40399"/>
                  </a:cubicBezTo>
                  <a:lnTo>
                    <a:pt x="1552974" y="332204"/>
                  </a:lnTo>
                  <a:cubicBezTo>
                    <a:pt x="1552974" y="354516"/>
                    <a:pt x="1534887" y="372603"/>
                    <a:pt x="1512575" y="372603"/>
                  </a:cubicBezTo>
                  <a:lnTo>
                    <a:pt x="40399" y="372603"/>
                  </a:lnTo>
                  <a:cubicBezTo>
                    <a:pt x="29685" y="372603"/>
                    <a:pt x="19409" y="368347"/>
                    <a:pt x="11833" y="360771"/>
                  </a:cubicBezTo>
                  <a:cubicBezTo>
                    <a:pt x="4256" y="353194"/>
                    <a:pt x="0" y="342919"/>
                    <a:pt x="0" y="332204"/>
                  </a:cubicBezTo>
                  <a:lnTo>
                    <a:pt x="0" y="40399"/>
                  </a:lnTo>
                  <a:cubicBezTo>
                    <a:pt x="0" y="29685"/>
                    <a:pt x="4256" y="19409"/>
                    <a:pt x="11833" y="11833"/>
                  </a:cubicBezTo>
                  <a:cubicBezTo>
                    <a:pt x="19409" y="4256"/>
                    <a:pt x="29685" y="0"/>
                    <a:pt x="40399" y="0"/>
                  </a:cubicBezTo>
                  <a:close/>
                </a:path>
              </a:pathLst>
            </a:custGeom>
            <a:solidFill>
              <a:srgbClr val="ED9788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552974" cy="372603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94941" y="3037342"/>
            <a:ext cx="2811644" cy="3903242"/>
            <a:chOff x="0" y="0"/>
            <a:chExt cx="813751" cy="11296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3751" cy="1129683"/>
            </a:xfrm>
            <a:custGeom>
              <a:avLst/>
              <a:gdLst/>
              <a:ahLst/>
              <a:cxnLst/>
              <a:rect l="l" t="t" r="r" b="b"/>
              <a:pathLst>
                <a:path w="813751" h="1129683">
                  <a:moveTo>
                    <a:pt x="77099" y="0"/>
                  </a:moveTo>
                  <a:lnTo>
                    <a:pt x="736652" y="0"/>
                  </a:lnTo>
                  <a:cubicBezTo>
                    <a:pt x="757100" y="0"/>
                    <a:pt x="776711" y="8123"/>
                    <a:pt x="791169" y="22582"/>
                  </a:cubicBezTo>
                  <a:cubicBezTo>
                    <a:pt x="805628" y="37040"/>
                    <a:pt x="813751" y="56651"/>
                    <a:pt x="813751" y="77099"/>
                  </a:cubicBezTo>
                  <a:lnTo>
                    <a:pt x="813751" y="1052584"/>
                  </a:lnTo>
                  <a:cubicBezTo>
                    <a:pt x="813751" y="1073032"/>
                    <a:pt x="805628" y="1092643"/>
                    <a:pt x="791169" y="1107101"/>
                  </a:cubicBezTo>
                  <a:cubicBezTo>
                    <a:pt x="776711" y="1121560"/>
                    <a:pt x="757100" y="1129683"/>
                    <a:pt x="736652" y="1129683"/>
                  </a:cubicBezTo>
                  <a:lnTo>
                    <a:pt x="77099" y="1129683"/>
                  </a:lnTo>
                  <a:cubicBezTo>
                    <a:pt x="34518" y="1129683"/>
                    <a:pt x="0" y="1095165"/>
                    <a:pt x="0" y="1052584"/>
                  </a:cubicBezTo>
                  <a:lnTo>
                    <a:pt x="0" y="77099"/>
                  </a:lnTo>
                  <a:cubicBezTo>
                    <a:pt x="0" y="34518"/>
                    <a:pt x="34518" y="0"/>
                    <a:pt x="77099" y="0"/>
                  </a:cubicBezTo>
                  <a:close/>
                </a:path>
              </a:pathLst>
            </a:custGeom>
            <a:solidFill>
              <a:srgbClr val="EFCEC8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13751" cy="1129683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00885" y="6593003"/>
            <a:ext cx="2800923" cy="1265561"/>
            <a:chOff x="0" y="0"/>
            <a:chExt cx="810648" cy="3662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0648" cy="366281"/>
            </a:xfrm>
            <a:custGeom>
              <a:avLst/>
              <a:gdLst/>
              <a:ahLst/>
              <a:cxnLst/>
              <a:rect l="l" t="t" r="r" b="b"/>
              <a:pathLst>
                <a:path w="810648" h="366281">
                  <a:moveTo>
                    <a:pt x="77394" y="0"/>
                  </a:moveTo>
                  <a:lnTo>
                    <a:pt x="733254" y="0"/>
                  </a:lnTo>
                  <a:cubicBezTo>
                    <a:pt x="753780" y="0"/>
                    <a:pt x="773466" y="8154"/>
                    <a:pt x="787980" y="22668"/>
                  </a:cubicBezTo>
                  <a:cubicBezTo>
                    <a:pt x="802494" y="37182"/>
                    <a:pt x="810648" y="56868"/>
                    <a:pt x="810648" y="77394"/>
                  </a:cubicBezTo>
                  <a:lnTo>
                    <a:pt x="810648" y="288887"/>
                  </a:lnTo>
                  <a:cubicBezTo>
                    <a:pt x="810648" y="331630"/>
                    <a:pt x="775998" y="366281"/>
                    <a:pt x="733254" y="366281"/>
                  </a:cubicBezTo>
                  <a:lnTo>
                    <a:pt x="77394" y="366281"/>
                  </a:lnTo>
                  <a:cubicBezTo>
                    <a:pt x="34650" y="366281"/>
                    <a:pt x="0" y="331630"/>
                    <a:pt x="0" y="288887"/>
                  </a:cubicBezTo>
                  <a:lnTo>
                    <a:pt x="0" y="77394"/>
                  </a:lnTo>
                  <a:cubicBezTo>
                    <a:pt x="0" y="34650"/>
                    <a:pt x="34650" y="0"/>
                    <a:pt x="77394" y="0"/>
                  </a:cubicBezTo>
                  <a:close/>
                </a:path>
              </a:pathLst>
            </a:custGeom>
            <a:solidFill>
              <a:srgbClr val="ED9788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10648" cy="36628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97870" y="6586795"/>
            <a:ext cx="2803939" cy="639353"/>
            <a:chOff x="0" y="0"/>
            <a:chExt cx="499013" cy="11378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9013" cy="113785"/>
            </a:xfrm>
            <a:custGeom>
              <a:avLst/>
              <a:gdLst/>
              <a:ahLst/>
              <a:cxnLst/>
              <a:rect l="l" t="t" r="r" b="b"/>
              <a:pathLst>
                <a:path w="499013" h="113785">
                  <a:moveTo>
                    <a:pt x="0" y="0"/>
                  </a:moveTo>
                  <a:lnTo>
                    <a:pt x="499013" y="0"/>
                  </a:lnTo>
                  <a:lnTo>
                    <a:pt x="499013" y="113785"/>
                  </a:lnTo>
                  <a:lnTo>
                    <a:pt x="0" y="113785"/>
                  </a:lnTo>
                  <a:close/>
                </a:path>
              </a:pathLst>
            </a:custGeom>
            <a:solidFill>
              <a:srgbClr val="EFCEC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99013" cy="151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81414" y="2213673"/>
            <a:ext cx="2071856" cy="1507702"/>
            <a:chOff x="0" y="0"/>
            <a:chExt cx="549109" cy="3995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9109" cy="399590"/>
            </a:xfrm>
            <a:custGeom>
              <a:avLst/>
              <a:gdLst/>
              <a:ahLst/>
              <a:cxnLst/>
              <a:rect l="l" t="t" r="r" b="b"/>
              <a:pathLst>
                <a:path w="549109" h="399590">
                  <a:moveTo>
                    <a:pt x="104628" y="0"/>
                  </a:moveTo>
                  <a:lnTo>
                    <a:pt x="444481" y="0"/>
                  </a:lnTo>
                  <a:cubicBezTo>
                    <a:pt x="472230" y="0"/>
                    <a:pt x="498843" y="11023"/>
                    <a:pt x="518464" y="30645"/>
                  </a:cubicBezTo>
                  <a:cubicBezTo>
                    <a:pt x="538086" y="50266"/>
                    <a:pt x="549109" y="76879"/>
                    <a:pt x="549109" y="104628"/>
                  </a:cubicBezTo>
                  <a:lnTo>
                    <a:pt x="549109" y="294962"/>
                  </a:lnTo>
                  <a:cubicBezTo>
                    <a:pt x="549109" y="352746"/>
                    <a:pt x="502265" y="399590"/>
                    <a:pt x="444481" y="399590"/>
                  </a:cubicBezTo>
                  <a:lnTo>
                    <a:pt x="104628" y="399590"/>
                  </a:lnTo>
                  <a:cubicBezTo>
                    <a:pt x="76879" y="399590"/>
                    <a:pt x="50266" y="388567"/>
                    <a:pt x="30645" y="368945"/>
                  </a:cubicBezTo>
                  <a:cubicBezTo>
                    <a:pt x="11023" y="349324"/>
                    <a:pt x="0" y="322711"/>
                    <a:pt x="0" y="294962"/>
                  </a:cubicBezTo>
                  <a:lnTo>
                    <a:pt x="0" y="104628"/>
                  </a:lnTo>
                  <a:cubicBezTo>
                    <a:pt x="0" y="76879"/>
                    <a:pt x="11023" y="50266"/>
                    <a:pt x="30645" y="30645"/>
                  </a:cubicBezTo>
                  <a:cubicBezTo>
                    <a:pt x="50266" y="11023"/>
                    <a:pt x="76879" y="0"/>
                    <a:pt x="10462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49109" cy="39959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82858" y="3013985"/>
            <a:ext cx="5364340" cy="3926598"/>
            <a:chOff x="0" y="0"/>
            <a:chExt cx="1552557" cy="11364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52557" cy="1136443"/>
            </a:xfrm>
            <a:custGeom>
              <a:avLst/>
              <a:gdLst/>
              <a:ahLst/>
              <a:cxnLst/>
              <a:rect l="l" t="t" r="r" b="b"/>
              <a:pathLst>
                <a:path w="1552557" h="1136443">
                  <a:moveTo>
                    <a:pt x="40410" y="0"/>
                  </a:moveTo>
                  <a:lnTo>
                    <a:pt x="1512146" y="0"/>
                  </a:lnTo>
                  <a:cubicBezTo>
                    <a:pt x="1522864" y="0"/>
                    <a:pt x="1533142" y="4257"/>
                    <a:pt x="1540721" y="11836"/>
                  </a:cubicBezTo>
                  <a:cubicBezTo>
                    <a:pt x="1548299" y="19414"/>
                    <a:pt x="1552557" y="29693"/>
                    <a:pt x="1552557" y="40410"/>
                  </a:cubicBezTo>
                  <a:lnTo>
                    <a:pt x="1552557" y="1096033"/>
                  </a:lnTo>
                  <a:cubicBezTo>
                    <a:pt x="1552557" y="1118351"/>
                    <a:pt x="1534464" y="1136443"/>
                    <a:pt x="1512146" y="1136443"/>
                  </a:cubicBezTo>
                  <a:lnTo>
                    <a:pt x="40410" y="1136443"/>
                  </a:lnTo>
                  <a:cubicBezTo>
                    <a:pt x="29693" y="1136443"/>
                    <a:pt x="19414" y="1132185"/>
                    <a:pt x="11836" y="1124607"/>
                  </a:cubicBezTo>
                  <a:cubicBezTo>
                    <a:pt x="4257" y="1117029"/>
                    <a:pt x="0" y="1106750"/>
                    <a:pt x="0" y="1096033"/>
                  </a:cubicBezTo>
                  <a:lnTo>
                    <a:pt x="0" y="40410"/>
                  </a:lnTo>
                  <a:cubicBezTo>
                    <a:pt x="0" y="18092"/>
                    <a:pt x="18092" y="0"/>
                    <a:pt x="40410" y="0"/>
                  </a:cubicBezTo>
                  <a:close/>
                </a:path>
              </a:pathLst>
            </a:custGeom>
            <a:solidFill>
              <a:srgbClr val="EFCEC8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552557" cy="1136443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481414" y="6524545"/>
            <a:ext cx="5365783" cy="684033"/>
            <a:chOff x="0" y="0"/>
            <a:chExt cx="954941" cy="12173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54941" cy="121736"/>
            </a:xfrm>
            <a:custGeom>
              <a:avLst/>
              <a:gdLst/>
              <a:ahLst/>
              <a:cxnLst/>
              <a:rect l="l" t="t" r="r" b="b"/>
              <a:pathLst>
                <a:path w="954941" h="121736">
                  <a:moveTo>
                    <a:pt x="0" y="0"/>
                  </a:moveTo>
                  <a:lnTo>
                    <a:pt x="954941" y="0"/>
                  </a:lnTo>
                  <a:lnTo>
                    <a:pt x="954941" y="121736"/>
                  </a:lnTo>
                  <a:lnTo>
                    <a:pt x="0" y="121736"/>
                  </a:lnTo>
                  <a:close/>
                </a:path>
              </a:pathLst>
            </a:custGeom>
            <a:solidFill>
              <a:srgbClr val="EFCEC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54941" cy="159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3483919" y="3721375"/>
            <a:ext cx="536183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1998227" y="3735476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1998227" y="4433610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1998227" y="5131745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1998227" y="5829879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1998227" y="6528013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11998227" y="7226147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1998227" y="6524545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3483919" y="4419509"/>
            <a:ext cx="536183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3483919" y="5117644"/>
            <a:ext cx="536183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3483919" y="5815778"/>
            <a:ext cx="536183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3483919" y="6513912"/>
            <a:ext cx="536183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3483919" y="7212046"/>
            <a:ext cx="536183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3483919" y="6510443"/>
            <a:ext cx="536183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3483919" y="7208578"/>
            <a:ext cx="536183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Freeform 41"/>
          <p:cNvSpPr/>
          <p:nvPr/>
        </p:nvSpPr>
        <p:spPr>
          <a:xfrm rot="-10800000">
            <a:off x="-2950778" y="18075"/>
            <a:ext cx="5321129" cy="5341158"/>
          </a:xfrm>
          <a:custGeom>
            <a:avLst/>
            <a:gdLst/>
            <a:ahLst/>
            <a:cxnLst/>
            <a:rect l="l" t="t" r="r" b="b"/>
            <a:pathLst>
              <a:path w="5321129" h="5341158">
                <a:moveTo>
                  <a:pt x="0" y="0"/>
                </a:moveTo>
                <a:lnTo>
                  <a:pt x="5321129" y="0"/>
                </a:lnTo>
                <a:lnTo>
                  <a:pt x="5321129" y="5341159"/>
                </a:lnTo>
                <a:lnTo>
                  <a:pt x="0" y="5341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5400000">
            <a:off x="16622014" y="361895"/>
            <a:ext cx="2287559" cy="2296169"/>
          </a:xfrm>
          <a:custGeom>
            <a:avLst/>
            <a:gdLst/>
            <a:ahLst/>
            <a:cxnLst/>
            <a:rect l="l" t="t" r="r" b="b"/>
            <a:pathLst>
              <a:path w="2287559" h="2296169">
                <a:moveTo>
                  <a:pt x="0" y="0"/>
                </a:moveTo>
                <a:lnTo>
                  <a:pt x="2287559" y="0"/>
                </a:lnTo>
                <a:lnTo>
                  <a:pt x="2287559" y="2296169"/>
                </a:lnTo>
                <a:lnTo>
                  <a:pt x="0" y="22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5243540" y="623812"/>
            <a:ext cx="847933" cy="809776"/>
          </a:xfrm>
          <a:custGeom>
            <a:avLst/>
            <a:gdLst/>
            <a:ahLst/>
            <a:cxnLst/>
            <a:rect l="l" t="t" r="r" b="b"/>
            <a:pathLst>
              <a:path w="847933" h="809776">
                <a:moveTo>
                  <a:pt x="0" y="0"/>
                </a:moveTo>
                <a:lnTo>
                  <a:pt x="847933" y="0"/>
                </a:lnTo>
                <a:lnTo>
                  <a:pt x="847933" y="809776"/>
                </a:lnTo>
                <a:lnTo>
                  <a:pt x="0" y="809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3654890" y="2491755"/>
            <a:ext cx="862452" cy="37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  <a:spcBef>
                <a:spcPct val="0"/>
              </a:spcBef>
            </a:pPr>
            <a:r>
              <a:rPr lang="en-US" sz="2463">
                <a:solidFill>
                  <a:srgbClr val="000000"/>
                </a:solidFill>
                <a:latin typeface="DM Sans Bold"/>
              </a:rPr>
              <a:t>Item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693171" y="3223706"/>
            <a:ext cx="2279730" cy="33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AI Programmer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693171" y="3922602"/>
            <a:ext cx="2279730" cy="33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Data scientist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693171" y="4621499"/>
            <a:ext cx="2279730" cy="33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Website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693171" y="5320313"/>
            <a:ext cx="4322482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Server Storage (Google Cloud)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93171" y="6010023"/>
            <a:ext cx="5434637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AI Training and Predictions (Vertex AI)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141275" y="2491755"/>
            <a:ext cx="1782474" cy="37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  <a:spcBef>
                <a:spcPct val="0"/>
              </a:spcBef>
            </a:pPr>
            <a:r>
              <a:rPr lang="en-US" sz="2463">
                <a:solidFill>
                  <a:srgbClr val="000000"/>
                </a:solidFill>
                <a:latin typeface="DM Sans Bold"/>
              </a:rPr>
              <a:t>Pre-Launch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693171" y="6690644"/>
            <a:ext cx="3263887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Unplanned costs (10%)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440759" y="3222803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4.5 K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444053" y="3920938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5.4 K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444465" y="4604976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50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441583" y="5303110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9 K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444877" y="5992711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21.6 K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441994" y="6681814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4 K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409582" y="7340186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44.4 K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091473" y="688078"/>
            <a:ext cx="6732001" cy="75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5"/>
              </a:lnSpc>
            </a:pPr>
            <a:r>
              <a:rPr lang="en-US" sz="5500" dirty="0">
                <a:solidFill>
                  <a:srgbClr val="55D785"/>
                </a:solidFill>
                <a:latin typeface="Source Sans Pro Bold"/>
              </a:rPr>
              <a:t> Early Costs (in USD)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015778" y="2277184"/>
            <a:ext cx="2075142" cy="1507702"/>
            <a:chOff x="0" y="0"/>
            <a:chExt cx="549980" cy="39959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49980" cy="399590"/>
            </a:xfrm>
            <a:custGeom>
              <a:avLst/>
              <a:gdLst/>
              <a:ahLst/>
              <a:cxnLst/>
              <a:rect l="l" t="t" r="r" b="b"/>
              <a:pathLst>
                <a:path w="549980" h="399590">
                  <a:moveTo>
                    <a:pt x="104462" y="0"/>
                  </a:moveTo>
                  <a:lnTo>
                    <a:pt x="445518" y="0"/>
                  </a:lnTo>
                  <a:cubicBezTo>
                    <a:pt x="473223" y="0"/>
                    <a:pt x="499793" y="11006"/>
                    <a:pt x="519383" y="30596"/>
                  </a:cubicBezTo>
                  <a:cubicBezTo>
                    <a:pt x="538974" y="50187"/>
                    <a:pt x="549980" y="76757"/>
                    <a:pt x="549980" y="104462"/>
                  </a:cubicBezTo>
                  <a:lnTo>
                    <a:pt x="549980" y="295128"/>
                  </a:lnTo>
                  <a:cubicBezTo>
                    <a:pt x="549980" y="352821"/>
                    <a:pt x="503210" y="399590"/>
                    <a:pt x="445518" y="399590"/>
                  </a:cubicBezTo>
                  <a:lnTo>
                    <a:pt x="104462" y="399590"/>
                  </a:lnTo>
                  <a:cubicBezTo>
                    <a:pt x="76757" y="399590"/>
                    <a:pt x="50187" y="388584"/>
                    <a:pt x="30596" y="368994"/>
                  </a:cubicBezTo>
                  <a:cubicBezTo>
                    <a:pt x="11006" y="349403"/>
                    <a:pt x="0" y="322833"/>
                    <a:pt x="0" y="295128"/>
                  </a:cubicBezTo>
                  <a:lnTo>
                    <a:pt x="0" y="104462"/>
                  </a:lnTo>
                  <a:cubicBezTo>
                    <a:pt x="0" y="76757"/>
                    <a:pt x="11006" y="50187"/>
                    <a:pt x="30596" y="30596"/>
                  </a:cubicBezTo>
                  <a:cubicBezTo>
                    <a:pt x="50187" y="11006"/>
                    <a:pt x="76757" y="0"/>
                    <a:pt x="10446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0"/>
              <a:ext cx="549980" cy="39959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015778" y="3037342"/>
            <a:ext cx="2811644" cy="3903242"/>
            <a:chOff x="0" y="0"/>
            <a:chExt cx="813751" cy="1129683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3751" cy="1129683"/>
            </a:xfrm>
            <a:custGeom>
              <a:avLst/>
              <a:gdLst/>
              <a:ahLst/>
              <a:cxnLst/>
              <a:rect l="l" t="t" r="r" b="b"/>
              <a:pathLst>
                <a:path w="813751" h="1129683">
                  <a:moveTo>
                    <a:pt x="77099" y="0"/>
                  </a:moveTo>
                  <a:lnTo>
                    <a:pt x="736652" y="0"/>
                  </a:lnTo>
                  <a:cubicBezTo>
                    <a:pt x="757100" y="0"/>
                    <a:pt x="776711" y="8123"/>
                    <a:pt x="791169" y="22582"/>
                  </a:cubicBezTo>
                  <a:cubicBezTo>
                    <a:pt x="805628" y="37040"/>
                    <a:pt x="813751" y="56651"/>
                    <a:pt x="813751" y="77099"/>
                  </a:cubicBezTo>
                  <a:lnTo>
                    <a:pt x="813751" y="1052584"/>
                  </a:lnTo>
                  <a:cubicBezTo>
                    <a:pt x="813751" y="1073032"/>
                    <a:pt x="805628" y="1092643"/>
                    <a:pt x="791169" y="1107101"/>
                  </a:cubicBezTo>
                  <a:cubicBezTo>
                    <a:pt x="776711" y="1121560"/>
                    <a:pt x="757100" y="1129683"/>
                    <a:pt x="736652" y="1129683"/>
                  </a:cubicBezTo>
                  <a:lnTo>
                    <a:pt x="77099" y="1129683"/>
                  </a:lnTo>
                  <a:cubicBezTo>
                    <a:pt x="34518" y="1129683"/>
                    <a:pt x="0" y="1095165"/>
                    <a:pt x="0" y="1052584"/>
                  </a:cubicBezTo>
                  <a:lnTo>
                    <a:pt x="0" y="77099"/>
                  </a:lnTo>
                  <a:cubicBezTo>
                    <a:pt x="0" y="34518"/>
                    <a:pt x="34518" y="0"/>
                    <a:pt x="77099" y="0"/>
                  </a:cubicBezTo>
                  <a:close/>
                </a:path>
              </a:pathLst>
            </a:custGeom>
            <a:solidFill>
              <a:srgbClr val="EFCEC8"/>
            </a:solidFill>
            <a:ln cap="rnd">
              <a:noFill/>
              <a:prstDash val="solid"/>
              <a:round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0"/>
              <a:ext cx="813751" cy="1129683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9015658" y="6581218"/>
            <a:ext cx="2811764" cy="1265561"/>
            <a:chOff x="0" y="0"/>
            <a:chExt cx="813786" cy="36628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3786" cy="366281"/>
            </a:xfrm>
            <a:custGeom>
              <a:avLst/>
              <a:gdLst/>
              <a:ahLst/>
              <a:cxnLst/>
              <a:rect l="l" t="t" r="r" b="b"/>
              <a:pathLst>
                <a:path w="813786" h="366281">
                  <a:moveTo>
                    <a:pt x="77095" y="0"/>
                  </a:moveTo>
                  <a:lnTo>
                    <a:pt x="736690" y="0"/>
                  </a:lnTo>
                  <a:cubicBezTo>
                    <a:pt x="757137" y="0"/>
                    <a:pt x="776747" y="8123"/>
                    <a:pt x="791205" y="22581"/>
                  </a:cubicBezTo>
                  <a:cubicBezTo>
                    <a:pt x="805663" y="37039"/>
                    <a:pt x="813786" y="56648"/>
                    <a:pt x="813786" y="77095"/>
                  </a:cubicBezTo>
                  <a:lnTo>
                    <a:pt x="813786" y="289185"/>
                  </a:lnTo>
                  <a:cubicBezTo>
                    <a:pt x="813786" y="309632"/>
                    <a:pt x="805663" y="329242"/>
                    <a:pt x="791205" y="343700"/>
                  </a:cubicBezTo>
                  <a:cubicBezTo>
                    <a:pt x="776747" y="358158"/>
                    <a:pt x="757137" y="366281"/>
                    <a:pt x="736690" y="366281"/>
                  </a:cubicBezTo>
                  <a:lnTo>
                    <a:pt x="77095" y="366281"/>
                  </a:lnTo>
                  <a:cubicBezTo>
                    <a:pt x="56648" y="366281"/>
                    <a:pt x="37039" y="358158"/>
                    <a:pt x="22581" y="343700"/>
                  </a:cubicBezTo>
                  <a:cubicBezTo>
                    <a:pt x="8123" y="329242"/>
                    <a:pt x="0" y="309632"/>
                    <a:pt x="0" y="289185"/>
                  </a:cubicBezTo>
                  <a:lnTo>
                    <a:pt x="0" y="77095"/>
                  </a:lnTo>
                  <a:cubicBezTo>
                    <a:pt x="0" y="56648"/>
                    <a:pt x="8123" y="37039"/>
                    <a:pt x="22581" y="22581"/>
                  </a:cubicBezTo>
                  <a:cubicBezTo>
                    <a:pt x="37039" y="8123"/>
                    <a:pt x="56648" y="0"/>
                    <a:pt x="77095" y="0"/>
                  </a:cubicBezTo>
                  <a:close/>
                </a:path>
              </a:pathLst>
            </a:custGeom>
            <a:solidFill>
              <a:srgbClr val="ED9788"/>
            </a:solidFill>
            <a:ln cap="rnd">
              <a:noFill/>
              <a:prstDash val="solid"/>
              <a:round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0"/>
              <a:ext cx="813786" cy="36628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9015658" y="6570377"/>
            <a:ext cx="2811764" cy="652302"/>
            <a:chOff x="0" y="0"/>
            <a:chExt cx="500406" cy="116089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00406" cy="116089"/>
            </a:xfrm>
            <a:custGeom>
              <a:avLst/>
              <a:gdLst/>
              <a:ahLst/>
              <a:cxnLst/>
              <a:rect l="l" t="t" r="r" b="b"/>
              <a:pathLst>
                <a:path w="500406" h="116089">
                  <a:moveTo>
                    <a:pt x="0" y="0"/>
                  </a:moveTo>
                  <a:lnTo>
                    <a:pt x="500406" y="0"/>
                  </a:lnTo>
                  <a:lnTo>
                    <a:pt x="500406" y="116089"/>
                  </a:lnTo>
                  <a:lnTo>
                    <a:pt x="0" y="116089"/>
                  </a:lnTo>
                  <a:close/>
                </a:path>
              </a:pathLst>
            </a:custGeom>
            <a:solidFill>
              <a:srgbClr val="EFCEC8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500406" cy="154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2" name="AutoShape 72"/>
          <p:cNvSpPr/>
          <p:nvPr/>
        </p:nvSpPr>
        <p:spPr>
          <a:xfrm>
            <a:off x="9019064" y="3735476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AutoShape 73"/>
          <p:cNvSpPr/>
          <p:nvPr/>
        </p:nvSpPr>
        <p:spPr>
          <a:xfrm>
            <a:off x="9019064" y="4433610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9019064" y="5131745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>
            <a:off x="9019064" y="5829879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76"/>
          <p:cNvSpPr/>
          <p:nvPr/>
        </p:nvSpPr>
        <p:spPr>
          <a:xfrm>
            <a:off x="9019064" y="6528013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77"/>
          <p:cNvSpPr/>
          <p:nvPr/>
        </p:nvSpPr>
        <p:spPr>
          <a:xfrm>
            <a:off x="9019064" y="7226147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AutoShape 78"/>
          <p:cNvSpPr/>
          <p:nvPr/>
        </p:nvSpPr>
        <p:spPr>
          <a:xfrm>
            <a:off x="9019064" y="6524545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AutoShape 79"/>
          <p:cNvSpPr/>
          <p:nvPr/>
        </p:nvSpPr>
        <p:spPr>
          <a:xfrm>
            <a:off x="9019064" y="7222679"/>
            <a:ext cx="2808358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TextBox 80"/>
          <p:cNvSpPr txBox="1"/>
          <p:nvPr/>
        </p:nvSpPr>
        <p:spPr>
          <a:xfrm>
            <a:off x="9162111" y="2491755"/>
            <a:ext cx="1782474" cy="37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  <a:spcBef>
                <a:spcPct val="0"/>
              </a:spcBef>
            </a:pPr>
            <a:r>
              <a:rPr lang="en-US" sz="2463">
                <a:solidFill>
                  <a:srgbClr val="000000"/>
                </a:solidFill>
                <a:latin typeface="DM Sans Bold"/>
              </a:rPr>
              <a:t>Prototype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9461596" y="3222803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2.2 K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9464890" y="3920938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2.7 K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9465301" y="4604976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-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462419" y="5303110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4.5 K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465713" y="5992711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10.8 K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462831" y="6681814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2 K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467360" y="7348346"/>
            <a:ext cx="1980514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22.2 K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3693171" y="7282725"/>
            <a:ext cx="2279730" cy="3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2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DM Sans Bold"/>
              </a:rPr>
              <a:t>Total costs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13726028" y="5880677"/>
            <a:ext cx="5154793" cy="4549105"/>
          </a:xfrm>
          <a:custGeom>
            <a:avLst/>
            <a:gdLst/>
            <a:ahLst/>
            <a:cxnLst/>
            <a:rect l="l" t="t" r="r" b="b"/>
            <a:pathLst>
              <a:path w="5154793" h="4549105">
                <a:moveTo>
                  <a:pt x="5154793" y="0"/>
                </a:moveTo>
                <a:lnTo>
                  <a:pt x="0" y="0"/>
                </a:lnTo>
                <a:lnTo>
                  <a:pt x="0" y="4549105"/>
                </a:lnTo>
                <a:lnTo>
                  <a:pt x="5154793" y="4549105"/>
                </a:lnTo>
                <a:lnTo>
                  <a:pt x="51547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00365" y="328529"/>
            <a:ext cx="6287271" cy="833755"/>
            <a:chOff x="0" y="0"/>
            <a:chExt cx="8383027" cy="1111674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7090056" cy="1035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5"/>
                </a:lnSpc>
              </a:pPr>
              <a:r>
                <a:rPr lang="en-US" sz="5500" dirty="0">
                  <a:solidFill>
                    <a:srgbClr val="55D785"/>
                  </a:solidFill>
                  <a:latin typeface="Source Sans Pro Bold"/>
                </a:rPr>
                <a:t>Budget (in USD)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7090056" y="119459"/>
              <a:ext cx="1292972" cy="872756"/>
            </a:xfrm>
            <a:custGeom>
              <a:avLst/>
              <a:gdLst/>
              <a:ahLst/>
              <a:cxnLst/>
              <a:rect l="l" t="t" r="r" b="b"/>
              <a:pathLst>
                <a:path w="1292972" h="872756">
                  <a:moveTo>
                    <a:pt x="0" y="0"/>
                  </a:moveTo>
                  <a:lnTo>
                    <a:pt x="1292971" y="0"/>
                  </a:lnTo>
                  <a:lnTo>
                    <a:pt x="1292971" y="872756"/>
                  </a:lnTo>
                  <a:lnTo>
                    <a:pt x="0" y="872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10800000">
            <a:off x="-3237756" y="-638189"/>
            <a:ext cx="5848351" cy="5870365"/>
          </a:xfrm>
          <a:custGeom>
            <a:avLst/>
            <a:gdLst/>
            <a:ahLst/>
            <a:cxnLst/>
            <a:rect l="l" t="t" r="r" b="b"/>
            <a:pathLst>
              <a:path w="5848351" h="5870365">
                <a:moveTo>
                  <a:pt x="0" y="0"/>
                </a:moveTo>
                <a:lnTo>
                  <a:pt x="5848351" y="0"/>
                </a:lnTo>
                <a:lnTo>
                  <a:pt x="5848351" y="5870365"/>
                </a:lnTo>
                <a:lnTo>
                  <a:pt x="0" y="5870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434431" y="1609017"/>
            <a:ext cx="1271259" cy="1019756"/>
            <a:chOff x="0" y="0"/>
            <a:chExt cx="498141" cy="3995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41" cy="399590"/>
            </a:xfrm>
            <a:custGeom>
              <a:avLst/>
              <a:gdLst/>
              <a:ahLst/>
              <a:cxnLst/>
              <a:rect l="l" t="t" r="r" b="b"/>
              <a:pathLst>
                <a:path w="498141" h="399590">
                  <a:moveTo>
                    <a:pt x="170519" y="0"/>
                  </a:moveTo>
                  <a:lnTo>
                    <a:pt x="327622" y="0"/>
                  </a:lnTo>
                  <a:cubicBezTo>
                    <a:pt x="421797" y="0"/>
                    <a:pt x="498141" y="76344"/>
                    <a:pt x="498141" y="170519"/>
                  </a:cubicBezTo>
                  <a:lnTo>
                    <a:pt x="498141" y="229071"/>
                  </a:lnTo>
                  <a:cubicBezTo>
                    <a:pt x="498141" y="323246"/>
                    <a:pt x="421797" y="399590"/>
                    <a:pt x="327622" y="399590"/>
                  </a:cubicBezTo>
                  <a:lnTo>
                    <a:pt x="170519" y="399590"/>
                  </a:lnTo>
                  <a:cubicBezTo>
                    <a:pt x="76344" y="399590"/>
                    <a:pt x="0" y="323246"/>
                    <a:pt x="0" y="229071"/>
                  </a:cubicBezTo>
                  <a:lnTo>
                    <a:pt x="0" y="170519"/>
                  </a:lnTo>
                  <a:cubicBezTo>
                    <a:pt x="0" y="76344"/>
                    <a:pt x="76344" y="0"/>
                    <a:pt x="17051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498141" cy="399590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34431" y="2144974"/>
            <a:ext cx="1900504" cy="2367669"/>
            <a:chOff x="0" y="0"/>
            <a:chExt cx="813241" cy="1013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3241" cy="1013145"/>
            </a:xfrm>
            <a:custGeom>
              <a:avLst/>
              <a:gdLst/>
              <a:ahLst/>
              <a:cxnLst/>
              <a:rect l="l" t="t" r="r" b="b"/>
              <a:pathLst>
                <a:path w="813241" h="1013145">
                  <a:moveTo>
                    <a:pt x="114061" y="0"/>
                  </a:moveTo>
                  <a:lnTo>
                    <a:pt x="699180" y="0"/>
                  </a:lnTo>
                  <a:cubicBezTo>
                    <a:pt x="762174" y="0"/>
                    <a:pt x="813241" y="51067"/>
                    <a:pt x="813241" y="114061"/>
                  </a:cubicBezTo>
                  <a:lnTo>
                    <a:pt x="813241" y="899083"/>
                  </a:lnTo>
                  <a:cubicBezTo>
                    <a:pt x="813241" y="962078"/>
                    <a:pt x="762174" y="1013145"/>
                    <a:pt x="699180" y="1013145"/>
                  </a:cubicBezTo>
                  <a:lnTo>
                    <a:pt x="114061" y="1013145"/>
                  </a:lnTo>
                  <a:cubicBezTo>
                    <a:pt x="51067" y="1013145"/>
                    <a:pt x="0" y="962078"/>
                    <a:pt x="0" y="899083"/>
                  </a:cubicBezTo>
                  <a:lnTo>
                    <a:pt x="0" y="114061"/>
                  </a:lnTo>
                  <a:cubicBezTo>
                    <a:pt x="0" y="51067"/>
                    <a:pt x="51067" y="0"/>
                    <a:pt x="114061" y="0"/>
                  </a:cubicBezTo>
                  <a:close/>
                </a:path>
              </a:pathLst>
            </a:custGeom>
            <a:solidFill>
              <a:srgbClr val="CEFFB9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813241" cy="1013145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33234" y="2144974"/>
            <a:ext cx="1900155" cy="951090"/>
            <a:chOff x="0" y="0"/>
            <a:chExt cx="813092" cy="4069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3092" cy="406979"/>
            </a:xfrm>
            <a:custGeom>
              <a:avLst/>
              <a:gdLst/>
              <a:ahLst/>
              <a:cxnLst/>
              <a:rect l="l" t="t" r="r" b="b"/>
              <a:pathLst>
                <a:path w="813092" h="406979">
                  <a:moveTo>
                    <a:pt x="114082" y="0"/>
                  </a:moveTo>
                  <a:lnTo>
                    <a:pt x="699010" y="0"/>
                  </a:lnTo>
                  <a:cubicBezTo>
                    <a:pt x="729266" y="0"/>
                    <a:pt x="758283" y="12019"/>
                    <a:pt x="779678" y="33414"/>
                  </a:cubicBezTo>
                  <a:cubicBezTo>
                    <a:pt x="801072" y="54808"/>
                    <a:pt x="813092" y="83826"/>
                    <a:pt x="813092" y="114082"/>
                  </a:cubicBezTo>
                  <a:lnTo>
                    <a:pt x="813092" y="292897"/>
                  </a:lnTo>
                  <a:cubicBezTo>
                    <a:pt x="813092" y="323153"/>
                    <a:pt x="801072" y="352171"/>
                    <a:pt x="779678" y="373565"/>
                  </a:cubicBezTo>
                  <a:cubicBezTo>
                    <a:pt x="758283" y="394960"/>
                    <a:pt x="729266" y="406979"/>
                    <a:pt x="699010" y="406979"/>
                  </a:cubicBezTo>
                  <a:lnTo>
                    <a:pt x="114082" y="406979"/>
                  </a:lnTo>
                  <a:cubicBezTo>
                    <a:pt x="83826" y="406979"/>
                    <a:pt x="54808" y="394960"/>
                    <a:pt x="33414" y="373565"/>
                  </a:cubicBezTo>
                  <a:cubicBezTo>
                    <a:pt x="12019" y="352171"/>
                    <a:pt x="0" y="323153"/>
                    <a:pt x="0" y="292897"/>
                  </a:cubicBezTo>
                  <a:lnTo>
                    <a:pt x="0" y="114082"/>
                  </a:lnTo>
                  <a:cubicBezTo>
                    <a:pt x="0" y="83826"/>
                    <a:pt x="12019" y="54808"/>
                    <a:pt x="33414" y="33414"/>
                  </a:cubicBezTo>
                  <a:cubicBezTo>
                    <a:pt x="54808" y="12019"/>
                    <a:pt x="83826" y="0"/>
                    <a:pt x="114082" y="0"/>
                  </a:cubicBezTo>
                  <a:close/>
                </a:path>
              </a:pathLst>
            </a:custGeom>
            <a:solidFill>
              <a:srgbClr val="CEFFB9"/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13092" cy="406979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35135" y="2628059"/>
            <a:ext cx="1900289" cy="935552"/>
            <a:chOff x="0" y="0"/>
            <a:chExt cx="500014" cy="2461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0014" cy="246167"/>
            </a:xfrm>
            <a:custGeom>
              <a:avLst/>
              <a:gdLst/>
              <a:ahLst/>
              <a:cxnLst/>
              <a:rect l="l" t="t" r="r" b="b"/>
              <a:pathLst>
                <a:path w="500014" h="246167">
                  <a:moveTo>
                    <a:pt x="0" y="0"/>
                  </a:moveTo>
                  <a:lnTo>
                    <a:pt x="500014" y="0"/>
                  </a:lnTo>
                  <a:lnTo>
                    <a:pt x="500014" y="246167"/>
                  </a:lnTo>
                  <a:lnTo>
                    <a:pt x="0" y="246167"/>
                  </a:lnTo>
                  <a:close/>
                </a:path>
              </a:pathLst>
            </a:custGeom>
            <a:solidFill>
              <a:srgbClr val="D8EFC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00014" cy="284267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34431" y="3569871"/>
            <a:ext cx="1901696" cy="476585"/>
            <a:chOff x="0" y="0"/>
            <a:chExt cx="500384" cy="1254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0384" cy="125402"/>
            </a:xfrm>
            <a:custGeom>
              <a:avLst/>
              <a:gdLst/>
              <a:ahLst/>
              <a:cxnLst/>
              <a:rect l="l" t="t" r="r" b="b"/>
              <a:pathLst>
                <a:path w="500384" h="125402">
                  <a:moveTo>
                    <a:pt x="0" y="0"/>
                  </a:moveTo>
                  <a:lnTo>
                    <a:pt x="500384" y="0"/>
                  </a:lnTo>
                  <a:lnTo>
                    <a:pt x="500384" y="125402"/>
                  </a:lnTo>
                  <a:lnTo>
                    <a:pt x="0" y="125402"/>
                  </a:lnTo>
                  <a:close/>
                </a:path>
              </a:pathLst>
            </a:custGeom>
            <a:solidFill>
              <a:srgbClr val="91BF7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500384" cy="163502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35135" y="8761623"/>
            <a:ext cx="1901696" cy="938009"/>
            <a:chOff x="0" y="0"/>
            <a:chExt cx="813751" cy="4013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3751" cy="401382"/>
            </a:xfrm>
            <a:custGeom>
              <a:avLst/>
              <a:gdLst/>
              <a:ahLst/>
              <a:cxnLst/>
              <a:rect l="l" t="t" r="r" b="b"/>
              <a:pathLst>
                <a:path w="813751" h="401382">
                  <a:moveTo>
                    <a:pt x="113990" y="0"/>
                  </a:moveTo>
                  <a:lnTo>
                    <a:pt x="699761" y="0"/>
                  </a:lnTo>
                  <a:cubicBezTo>
                    <a:pt x="729993" y="0"/>
                    <a:pt x="758987" y="12010"/>
                    <a:pt x="780364" y="33387"/>
                  </a:cubicBezTo>
                  <a:cubicBezTo>
                    <a:pt x="801741" y="54764"/>
                    <a:pt x="813751" y="83758"/>
                    <a:pt x="813751" y="113990"/>
                  </a:cubicBezTo>
                  <a:lnTo>
                    <a:pt x="813751" y="287392"/>
                  </a:lnTo>
                  <a:cubicBezTo>
                    <a:pt x="813751" y="350347"/>
                    <a:pt x="762716" y="401382"/>
                    <a:pt x="699761" y="401382"/>
                  </a:cubicBezTo>
                  <a:lnTo>
                    <a:pt x="113990" y="401382"/>
                  </a:lnTo>
                  <a:cubicBezTo>
                    <a:pt x="83758" y="401382"/>
                    <a:pt x="54764" y="389372"/>
                    <a:pt x="33387" y="367995"/>
                  </a:cubicBezTo>
                  <a:cubicBezTo>
                    <a:pt x="12010" y="346618"/>
                    <a:pt x="0" y="317624"/>
                    <a:pt x="0" y="287392"/>
                  </a:cubicBezTo>
                  <a:lnTo>
                    <a:pt x="0" y="113990"/>
                  </a:lnTo>
                  <a:cubicBezTo>
                    <a:pt x="0" y="51035"/>
                    <a:pt x="51035" y="0"/>
                    <a:pt x="113990" y="0"/>
                  </a:cubicBezTo>
                  <a:close/>
                </a:path>
              </a:pathLst>
            </a:custGeom>
            <a:solidFill>
              <a:srgbClr val="4D4D4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813751" cy="401382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434431" y="4042770"/>
            <a:ext cx="1901696" cy="5090457"/>
            <a:chOff x="0" y="0"/>
            <a:chExt cx="813751" cy="217824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3751" cy="2178248"/>
            </a:xfrm>
            <a:custGeom>
              <a:avLst/>
              <a:gdLst/>
              <a:ahLst/>
              <a:cxnLst/>
              <a:rect l="l" t="t" r="r" b="b"/>
              <a:pathLst>
                <a:path w="813751" h="2178248">
                  <a:moveTo>
                    <a:pt x="113990" y="0"/>
                  </a:moveTo>
                  <a:lnTo>
                    <a:pt x="699761" y="0"/>
                  </a:lnTo>
                  <a:cubicBezTo>
                    <a:pt x="729993" y="0"/>
                    <a:pt x="758987" y="12010"/>
                    <a:pt x="780364" y="33387"/>
                  </a:cubicBezTo>
                  <a:cubicBezTo>
                    <a:pt x="801741" y="54764"/>
                    <a:pt x="813751" y="83758"/>
                    <a:pt x="813751" y="113990"/>
                  </a:cubicBezTo>
                  <a:lnTo>
                    <a:pt x="813751" y="2064258"/>
                  </a:lnTo>
                  <a:cubicBezTo>
                    <a:pt x="813751" y="2127213"/>
                    <a:pt x="762716" y="2178248"/>
                    <a:pt x="699761" y="2178248"/>
                  </a:cubicBezTo>
                  <a:lnTo>
                    <a:pt x="113990" y="2178248"/>
                  </a:lnTo>
                  <a:cubicBezTo>
                    <a:pt x="83758" y="2178248"/>
                    <a:pt x="54764" y="2166238"/>
                    <a:pt x="33387" y="2144861"/>
                  </a:cubicBezTo>
                  <a:cubicBezTo>
                    <a:pt x="12010" y="2123484"/>
                    <a:pt x="0" y="2094490"/>
                    <a:pt x="0" y="2064258"/>
                  </a:cubicBezTo>
                  <a:lnTo>
                    <a:pt x="0" y="113990"/>
                  </a:lnTo>
                  <a:cubicBezTo>
                    <a:pt x="0" y="51035"/>
                    <a:pt x="51035" y="0"/>
                    <a:pt x="113990" y="0"/>
                  </a:cubicBezTo>
                  <a:close/>
                </a:path>
              </a:pathLst>
            </a:custGeom>
            <a:solidFill>
              <a:srgbClr val="EFCEC8"/>
            </a:solidFill>
            <a:ln cap="rnd">
              <a:noFill/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813751" cy="2178248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434431" y="4042770"/>
            <a:ext cx="1901696" cy="476585"/>
            <a:chOff x="0" y="0"/>
            <a:chExt cx="500384" cy="12540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00384" cy="125402"/>
            </a:xfrm>
            <a:custGeom>
              <a:avLst/>
              <a:gdLst/>
              <a:ahLst/>
              <a:cxnLst/>
              <a:rect l="l" t="t" r="r" b="b"/>
              <a:pathLst>
                <a:path w="500384" h="125402">
                  <a:moveTo>
                    <a:pt x="0" y="0"/>
                  </a:moveTo>
                  <a:lnTo>
                    <a:pt x="500384" y="0"/>
                  </a:lnTo>
                  <a:lnTo>
                    <a:pt x="500384" y="125402"/>
                  </a:lnTo>
                  <a:lnTo>
                    <a:pt x="0" y="125402"/>
                  </a:lnTo>
                  <a:close/>
                </a:path>
              </a:pathLst>
            </a:custGeom>
            <a:solidFill>
              <a:srgbClr val="E6B4A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00384" cy="163502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435135" y="8761623"/>
            <a:ext cx="1900289" cy="451667"/>
            <a:chOff x="0" y="0"/>
            <a:chExt cx="500014" cy="11884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00014" cy="118845"/>
            </a:xfrm>
            <a:custGeom>
              <a:avLst/>
              <a:gdLst/>
              <a:ahLst/>
              <a:cxnLst/>
              <a:rect l="l" t="t" r="r" b="b"/>
              <a:pathLst>
                <a:path w="500014" h="118845">
                  <a:moveTo>
                    <a:pt x="0" y="0"/>
                  </a:moveTo>
                  <a:lnTo>
                    <a:pt x="500014" y="0"/>
                  </a:lnTo>
                  <a:lnTo>
                    <a:pt x="500014" y="118845"/>
                  </a:lnTo>
                  <a:lnTo>
                    <a:pt x="0" y="118845"/>
                  </a:lnTo>
                  <a:close/>
                </a:path>
              </a:pathLst>
            </a:custGeom>
            <a:solidFill>
              <a:srgbClr val="ED978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500014" cy="156945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>
            <a:off x="8436654" y="2626191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8436654" y="3098384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8436654" y="3570577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8436654" y="4042770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8436654" y="4514963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8436654" y="498715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8436654" y="545934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8436654" y="593154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8436654" y="640373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8436654" y="687592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8436654" y="734812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8436654" y="782031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8436654" y="8292508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>
            <a:off x="8436654" y="8753230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>
            <a:off x="8436654" y="921236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TextBox 49"/>
          <p:cNvSpPr txBox="1"/>
          <p:nvPr/>
        </p:nvSpPr>
        <p:spPr>
          <a:xfrm>
            <a:off x="8737080" y="2746525"/>
            <a:ext cx="1339549" cy="2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454.8 K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737359" y="3223425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5 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737637" y="3691942"/>
            <a:ext cx="1339549" cy="2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459.8 K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713783" y="1744736"/>
            <a:ext cx="712057" cy="26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2"/>
              </a:lnSpc>
              <a:spcBef>
                <a:spcPct val="0"/>
              </a:spcBef>
            </a:pPr>
            <a:r>
              <a:rPr lang="en-US" sz="1801">
                <a:solidFill>
                  <a:srgbClr val="000000"/>
                </a:solidFill>
                <a:latin typeface="DM Sans Bold"/>
              </a:rPr>
              <a:t>2025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735966" y="4646845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27 K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738194" y="5119038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25 K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738473" y="5581753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 K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736523" y="6053890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194.4 K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738751" y="6977762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30 K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739030" y="7455726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20 K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731828" y="7940285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-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734613" y="8412478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37.8 K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720420" y="8870313"/>
            <a:ext cx="1339549" cy="21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4"/>
              </a:lnSpc>
              <a:spcBef>
                <a:spcPct val="0"/>
              </a:spcBef>
            </a:pPr>
            <a:r>
              <a:rPr lang="en-US" sz="1461">
                <a:solidFill>
                  <a:srgbClr val="000000"/>
                </a:solidFill>
                <a:latin typeface="DM Sans Bold"/>
              </a:rPr>
              <a:t>416.2 K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742603" y="9330101"/>
            <a:ext cx="1339549" cy="2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56D785"/>
                </a:solidFill>
                <a:latin typeface="DM Sans Bold"/>
              </a:rPr>
              <a:t>43.6 K</a:t>
            </a:r>
          </a:p>
        </p:txBody>
      </p:sp>
      <p:sp>
        <p:nvSpPr>
          <p:cNvPr id="63" name="AutoShape 63"/>
          <p:cNvSpPr/>
          <p:nvPr/>
        </p:nvSpPr>
        <p:spPr>
          <a:xfrm>
            <a:off x="8433916" y="2626191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64"/>
          <p:cNvSpPr/>
          <p:nvPr/>
        </p:nvSpPr>
        <p:spPr>
          <a:xfrm>
            <a:off x="8433916" y="3098384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AutoShape 65"/>
          <p:cNvSpPr/>
          <p:nvPr/>
        </p:nvSpPr>
        <p:spPr>
          <a:xfrm>
            <a:off x="8433916" y="3570577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" name="AutoShape 66"/>
          <p:cNvSpPr/>
          <p:nvPr/>
        </p:nvSpPr>
        <p:spPr>
          <a:xfrm>
            <a:off x="8433916" y="4042770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AutoShape 67"/>
          <p:cNvSpPr/>
          <p:nvPr/>
        </p:nvSpPr>
        <p:spPr>
          <a:xfrm>
            <a:off x="8433916" y="4514963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>
            <a:off x="8433916" y="498715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AutoShape 69"/>
          <p:cNvSpPr/>
          <p:nvPr/>
        </p:nvSpPr>
        <p:spPr>
          <a:xfrm>
            <a:off x="8433916" y="545934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AutoShape 70"/>
          <p:cNvSpPr/>
          <p:nvPr/>
        </p:nvSpPr>
        <p:spPr>
          <a:xfrm>
            <a:off x="8433916" y="593154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71"/>
          <p:cNvSpPr/>
          <p:nvPr/>
        </p:nvSpPr>
        <p:spPr>
          <a:xfrm>
            <a:off x="8433916" y="640373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2" name="AutoShape 72"/>
          <p:cNvSpPr/>
          <p:nvPr/>
        </p:nvSpPr>
        <p:spPr>
          <a:xfrm>
            <a:off x="8433916" y="687592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AutoShape 73"/>
          <p:cNvSpPr/>
          <p:nvPr/>
        </p:nvSpPr>
        <p:spPr>
          <a:xfrm>
            <a:off x="8433916" y="734812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8433916" y="782031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>
            <a:off x="8433916" y="8292508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76"/>
          <p:cNvSpPr/>
          <p:nvPr/>
        </p:nvSpPr>
        <p:spPr>
          <a:xfrm>
            <a:off x="8433234" y="8756504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77"/>
          <p:cNvSpPr/>
          <p:nvPr/>
        </p:nvSpPr>
        <p:spPr>
          <a:xfrm>
            <a:off x="8436654" y="921926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TextBox 78"/>
          <p:cNvSpPr txBox="1"/>
          <p:nvPr/>
        </p:nvSpPr>
        <p:spPr>
          <a:xfrm>
            <a:off x="8734613" y="6523706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81 K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3545279" y="2146087"/>
            <a:ext cx="2631176" cy="1891083"/>
            <a:chOff x="0" y="0"/>
            <a:chExt cx="1125901" cy="80921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125901" cy="809210"/>
            </a:xfrm>
            <a:custGeom>
              <a:avLst/>
              <a:gdLst/>
              <a:ahLst/>
              <a:cxnLst/>
              <a:rect l="l" t="t" r="r" b="b"/>
              <a:pathLst>
                <a:path w="1125901" h="809210">
                  <a:moveTo>
                    <a:pt x="82387" y="0"/>
                  </a:moveTo>
                  <a:lnTo>
                    <a:pt x="1043515" y="0"/>
                  </a:lnTo>
                  <a:cubicBezTo>
                    <a:pt x="1065365" y="0"/>
                    <a:pt x="1086320" y="8680"/>
                    <a:pt x="1101771" y="24130"/>
                  </a:cubicBezTo>
                  <a:cubicBezTo>
                    <a:pt x="1117221" y="39581"/>
                    <a:pt x="1125901" y="60536"/>
                    <a:pt x="1125901" y="82387"/>
                  </a:cubicBezTo>
                  <a:lnTo>
                    <a:pt x="1125901" y="726823"/>
                  </a:lnTo>
                  <a:cubicBezTo>
                    <a:pt x="1125901" y="748674"/>
                    <a:pt x="1117221" y="769629"/>
                    <a:pt x="1101771" y="785079"/>
                  </a:cubicBezTo>
                  <a:cubicBezTo>
                    <a:pt x="1086320" y="800530"/>
                    <a:pt x="1065365" y="809210"/>
                    <a:pt x="1043515" y="809210"/>
                  </a:cubicBezTo>
                  <a:lnTo>
                    <a:pt x="82387" y="809210"/>
                  </a:lnTo>
                  <a:cubicBezTo>
                    <a:pt x="60536" y="809210"/>
                    <a:pt x="39581" y="800530"/>
                    <a:pt x="24130" y="785079"/>
                  </a:cubicBezTo>
                  <a:cubicBezTo>
                    <a:pt x="8680" y="769629"/>
                    <a:pt x="0" y="748674"/>
                    <a:pt x="0" y="726823"/>
                  </a:cubicBezTo>
                  <a:lnTo>
                    <a:pt x="0" y="82387"/>
                  </a:lnTo>
                  <a:cubicBezTo>
                    <a:pt x="0" y="60536"/>
                    <a:pt x="8680" y="39581"/>
                    <a:pt x="24130" y="24130"/>
                  </a:cubicBezTo>
                  <a:cubicBezTo>
                    <a:pt x="39581" y="8680"/>
                    <a:pt x="60536" y="0"/>
                    <a:pt x="82387" y="0"/>
                  </a:cubicBezTo>
                  <a:close/>
                </a:path>
              </a:pathLst>
            </a:custGeom>
            <a:solidFill>
              <a:srgbClr val="D8EFCE"/>
            </a:solidFill>
            <a:ln cap="rnd">
              <a:noFill/>
              <a:prstDash val="solid"/>
              <a:round/>
            </a:ln>
          </p:spPr>
        </p:sp>
        <p:sp>
          <p:nvSpPr>
            <p:cNvPr id="81" name="TextBox 81"/>
            <p:cNvSpPr txBox="1"/>
            <p:nvPr/>
          </p:nvSpPr>
          <p:spPr>
            <a:xfrm>
              <a:off x="0" y="0"/>
              <a:ext cx="1125901" cy="809210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3545279" y="2146087"/>
            <a:ext cx="2630469" cy="951090"/>
            <a:chOff x="0" y="0"/>
            <a:chExt cx="1125599" cy="406979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125599" cy="406979"/>
            </a:xfrm>
            <a:custGeom>
              <a:avLst/>
              <a:gdLst/>
              <a:ahLst/>
              <a:cxnLst/>
              <a:rect l="l" t="t" r="r" b="b"/>
              <a:pathLst>
                <a:path w="1125599" h="406979">
                  <a:moveTo>
                    <a:pt x="82409" y="0"/>
                  </a:moveTo>
                  <a:lnTo>
                    <a:pt x="1043190" y="0"/>
                  </a:lnTo>
                  <a:cubicBezTo>
                    <a:pt x="1088703" y="0"/>
                    <a:pt x="1125599" y="36896"/>
                    <a:pt x="1125599" y="82409"/>
                  </a:cubicBezTo>
                  <a:lnTo>
                    <a:pt x="1125599" y="324570"/>
                  </a:lnTo>
                  <a:cubicBezTo>
                    <a:pt x="1125599" y="346426"/>
                    <a:pt x="1116917" y="367387"/>
                    <a:pt x="1101462" y="382842"/>
                  </a:cubicBezTo>
                  <a:cubicBezTo>
                    <a:pt x="1086008" y="398297"/>
                    <a:pt x="1065047" y="406979"/>
                    <a:pt x="1043190" y="406979"/>
                  </a:cubicBezTo>
                  <a:lnTo>
                    <a:pt x="82409" y="406979"/>
                  </a:lnTo>
                  <a:cubicBezTo>
                    <a:pt x="60553" y="406979"/>
                    <a:pt x="39592" y="398297"/>
                    <a:pt x="24137" y="382842"/>
                  </a:cubicBezTo>
                  <a:cubicBezTo>
                    <a:pt x="8682" y="367387"/>
                    <a:pt x="0" y="346426"/>
                    <a:pt x="0" y="324570"/>
                  </a:cubicBezTo>
                  <a:lnTo>
                    <a:pt x="0" y="82409"/>
                  </a:lnTo>
                  <a:cubicBezTo>
                    <a:pt x="0" y="60553"/>
                    <a:pt x="8682" y="39592"/>
                    <a:pt x="24137" y="24137"/>
                  </a:cubicBezTo>
                  <a:cubicBezTo>
                    <a:pt x="39592" y="8682"/>
                    <a:pt x="60553" y="0"/>
                    <a:pt x="82409" y="0"/>
                  </a:cubicBezTo>
                  <a:close/>
                </a:path>
              </a:pathLst>
            </a:custGeom>
            <a:solidFill>
              <a:srgbClr val="CEFFB9"/>
            </a:solidFill>
            <a:ln cap="rnd">
              <a:noFill/>
              <a:prstDash val="solid"/>
              <a:round/>
            </a:ln>
          </p:spPr>
        </p:sp>
        <p:sp>
          <p:nvSpPr>
            <p:cNvPr id="84" name="TextBox 84"/>
            <p:cNvSpPr txBox="1"/>
            <p:nvPr/>
          </p:nvSpPr>
          <p:spPr>
            <a:xfrm>
              <a:off x="0" y="0"/>
              <a:ext cx="1125599" cy="406979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3545894" y="2620591"/>
            <a:ext cx="2630655" cy="476585"/>
            <a:chOff x="0" y="0"/>
            <a:chExt cx="692192" cy="12540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692192" cy="125402"/>
            </a:xfrm>
            <a:custGeom>
              <a:avLst/>
              <a:gdLst/>
              <a:ahLst/>
              <a:cxnLst/>
              <a:rect l="l" t="t" r="r" b="b"/>
              <a:pathLst>
                <a:path w="692192" h="125402">
                  <a:moveTo>
                    <a:pt x="0" y="0"/>
                  </a:moveTo>
                  <a:lnTo>
                    <a:pt x="692192" y="0"/>
                  </a:lnTo>
                  <a:lnTo>
                    <a:pt x="692192" y="125402"/>
                  </a:lnTo>
                  <a:lnTo>
                    <a:pt x="0" y="125402"/>
                  </a:lnTo>
                  <a:close/>
                </a:path>
              </a:pathLst>
            </a:custGeom>
            <a:solidFill>
              <a:srgbClr val="D8EFCE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0" y="-38100"/>
              <a:ext cx="692192" cy="163502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3545799" y="3569369"/>
            <a:ext cx="2629428" cy="476585"/>
            <a:chOff x="0" y="0"/>
            <a:chExt cx="691869" cy="125402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691869" cy="125402"/>
            </a:xfrm>
            <a:custGeom>
              <a:avLst/>
              <a:gdLst/>
              <a:ahLst/>
              <a:cxnLst/>
              <a:rect l="l" t="t" r="r" b="b"/>
              <a:pathLst>
                <a:path w="691869" h="125402">
                  <a:moveTo>
                    <a:pt x="0" y="0"/>
                  </a:moveTo>
                  <a:lnTo>
                    <a:pt x="691869" y="0"/>
                  </a:lnTo>
                  <a:lnTo>
                    <a:pt x="691869" y="125402"/>
                  </a:lnTo>
                  <a:lnTo>
                    <a:pt x="0" y="125402"/>
                  </a:lnTo>
                  <a:close/>
                </a:path>
              </a:pathLst>
            </a:custGeom>
            <a:solidFill>
              <a:srgbClr val="91BF7D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0" y="-38100"/>
              <a:ext cx="691869" cy="163502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3547121" y="8761623"/>
            <a:ext cx="2629949" cy="938009"/>
            <a:chOff x="0" y="0"/>
            <a:chExt cx="1125376" cy="401382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1125376" cy="401382"/>
            </a:xfrm>
            <a:custGeom>
              <a:avLst/>
              <a:gdLst/>
              <a:ahLst/>
              <a:cxnLst/>
              <a:rect l="l" t="t" r="r" b="b"/>
              <a:pathLst>
                <a:path w="1125376" h="401382">
                  <a:moveTo>
                    <a:pt x="82425" y="0"/>
                  </a:moveTo>
                  <a:lnTo>
                    <a:pt x="1042951" y="0"/>
                  </a:lnTo>
                  <a:cubicBezTo>
                    <a:pt x="1064812" y="0"/>
                    <a:pt x="1085777" y="8684"/>
                    <a:pt x="1101235" y="24142"/>
                  </a:cubicBezTo>
                  <a:cubicBezTo>
                    <a:pt x="1116692" y="39599"/>
                    <a:pt x="1125376" y="60565"/>
                    <a:pt x="1125376" y="82425"/>
                  </a:cubicBezTo>
                  <a:lnTo>
                    <a:pt x="1125376" y="318957"/>
                  </a:lnTo>
                  <a:cubicBezTo>
                    <a:pt x="1125376" y="364479"/>
                    <a:pt x="1088473" y="401382"/>
                    <a:pt x="1042951" y="401382"/>
                  </a:cubicBezTo>
                  <a:lnTo>
                    <a:pt x="82425" y="401382"/>
                  </a:lnTo>
                  <a:cubicBezTo>
                    <a:pt x="36903" y="401382"/>
                    <a:pt x="0" y="364479"/>
                    <a:pt x="0" y="318957"/>
                  </a:cubicBezTo>
                  <a:lnTo>
                    <a:pt x="0" y="82425"/>
                  </a:lnTo>
                  <a:cubicBezTo>
                    <a:pt x="0" y="36903"/>
                    <a:pt x="36903" y="0"/>
                    <a:pt x="82425" y="0"/>
                  </a:cubicBezTo>
                  <a:close/>
                </a:path>
              </a:pathLst>
            </a:custGeom>
            <a:solidFill>
              <a:srgbClr val="4D4D4D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0" y="0"/>
              <a:ext cx="1125376" cy="401382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3545279" y="4041563"/>
            <a:ext cx="2631176" cy="5007407"/>
            <a:chOff x="0" y="0"/>
            <a:chExt cx="1125901" cy="214271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125901" cy="2142710"/>
            </a:xfrm>
            <a:custGeom>
              <a:avLst/>
              <a:gdLst/>
              <a:ahLst/>
              <a:cxnLst/>
              <a:rect l="l" t="t" r="r" b="b"/>
              <a:pathLst>
                <a:path w="1125901" h="2142710">
                  <a:moveTo>
                    <a:pt x="82387" y="0"/>
                  </a:moveTo>
                  <a:lnTo>
                    <a:pt x="1043515" y="0"/>
                  </a:lnTo>
                  <a:cubicBezTo>
                    <a:pt x="1065365" y="0"/>
                    <a:pt x="1086320" y="8680"/>
                    <a:pt x="1101771" y="24130"/>
                  </a:cubicBezTo>
                  <a:cubicBezTo>
                    <a:pt x="1117221" y="39581"/>
                    <a:pt x="1125901" y="60536"/>
                    <a:pt x="1125901" y="82387"/>
                  </a:cubicBezTo>
                  <a:lnTo>
                    <a:pt x="1125901" y="2060323"/>
                  </a:lnTo>
                  <a:cubicBezTo>
                    <a:pt x="1125901" y="2082174"/>
                    <a:pt x="1117221" y="2103129"/>
                    <a:pt x="1101771" y="2118580"/>
                  </a:cubicBezTo>
                  <a:cubicBezTo>
                    <a:pt x="1086320" y="2134030"/>
                    <a:pt x="1065365" y="2142710"/>
                    <a:pt x="1043515" y="2142710"/>
                  </a:cubicBezTo>
                  <a:lnTo>
                    <a:pt x="82387" y="2142710"/>
                  </a:lnTo>
                  <a:cubicBezTo>
                    <a:pt x="60536" y="2142710"/>
                    <a:pt x="39581" y="2134030"/>
                    <a:pt x="24130" y="2118580"/>
                  </a:cubicBezTo>
                  <a:cubicBezTo>
                    <a:pt x="8680" y="2103129"/>
                    <a:pt x="0" y="2082174"/>
                    <a:pt x="0" y="2060323"/>
                  </a:cubicBezTo>
                  <a:lnTo>
                    <a:pt x="0" y="82387"/>
                  </a:lnTo>
                  <a:cubicBezTo>
                    <a:pt x="0" y="60536"/>
                    <a:pt x="8680" y="39581"/>
                    <a:pt x="24130" y="24130"/>
                  </a:cubicBezTo>
                  <a:cubicBezTo>
                    <a:pt x="39581" y="8680"/>
                    <a:pt x="60536" y="0"/>
                    <a:pt x="82387" y="0"/>
                  </a:cubicBezTo>
                  <a:close/>
                </a:path>
              </a:pathLst>
            </a:custGeom>
            <a:solidFill>
              <a:srgbClr val="EFCEC8"/>
            </a:solidFill>
            <a:ln cap="rnd">
              <a:noFill/>
              <a:prstDash val="solid"/>
              <a:round/>
            </a:ln>
          </p:spPr>
        </p:sp>
        <p:sp>
          <p:nvSpPr>
            <p:cNvPr id="96" name="TextBox 96"/>
            <p:cNvSpPr txBox="1"/>
            <p:nvPr/>
          </p:nvSpPr>
          <p:spPr>
            <a:xfrm>
              <a:off x="0" y="0"/>
              <a:ext cx="1125901" cy="2142710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3545799" y="4037170"/>
            <a:ext cx="2630655" cy="476585"/>
            <a:chOff x="0" y="0"/>
            <a:chExt cx="692192" cy="125402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692192" cy="125402"/>
            </a:xfrm>
            <a:custGeom>
              <a:avLst/>
              <a:gdLst/>
              <a:ahLst/>
              <a:cxnLst/>
              <a:rect l="l" t="t" r="r" b="b"/>
              <a:pathLst>
                <a:path w="692192" h="125402">
                  <a:moveTo>
                    <a:pt x="0" y="0"/>
                  </a:moveTo>
                  <a:lnTo>
                    <a:pt x="692192" y="0"/>
                  </a:lnTo>
                  <a:lnTo>
                    <a:pt x="692192" y="125402"/>
                  </a:lnTo>
                  <a:lnTo>
                    <a:pt x="0" y="125402"/>
                  </a:lnTo>
                  <a:close/>
                </a:path>
              </a:pathLst>
            </a:custGeom>
            <a:solidFill>
              <a:srgbClr val="E6B4AB"/>
            </a:solidFill>
          </p:spPr>
        </p:sp>
        <p:sp>
          <p:nvSpPr>
            <p:cNvPr id="99" name="TextBox 99"/>
            <p:cNvSpPr txBox="1"/>
            <p:nvPr/>
          </p:nvSpPr>
          <p:spPr>
            <a:xfrm>
              <a:off x="0" y="-38100"/>
              <a:ext cx="692192" cy="163502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3547121" y="8755363"/>
            <a:ext cx="2628107" cy="451667"/>
            <a:chOff x="0" y="0"/>
            <a:chExt cx="691521" cy="118845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691521" cy="118845"/>
            </a:xfrm>
            <a:custGeom>
              <a:avLst/>
              <a:gdLst/>
              <a:ahLst/>
              <a:cxnLst/>
              <a:rect l="l" t="t" r="r" b="b"/>
              <a:pathLst>
                <a:path w="691521" h="118845">
                  <a:moveTo>
                    <a:pt x="0" y="0"/>
                  </a:moveTo>
                  <a:lnTo>
                    <a:pt x="691521" y="0"/>
                  </a:lnTo>
                  <a:lnTo>
                    <a:pt x="691521" y="118845"/>
                  </a:lnTo>
                  <a:lnTo>
                    <a:pt x="0" y="118845"/>
                  </a:lnTo>
                  <a:close/>
                </a:path>
              </a:pathLst>
            </a:custGeom>
            <a:solidFill>
              <a:srgbClr val="ED9788"/>
            </a:solidFill>
          </p:spPr>
        </p:sp>
        <p:sp>
          <p:nvSpPr>
            <p:cNvPr id="102" name="TextBox 102"/>
            <p:cNvSpPr txBox="1"/>
            <p:nvPr/>
          </p:nvSpPr>
          <p:spPr>
            <a:xfrm>
              <a:off x="0" y="-38100"/>
              <a:ext cx="691521" cy="156945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03" name="AutoShape 103"/>
          <p:cNvSpPr/>
          <p:nvPr/>
        </p:nvSpPr>
        <p:spPr>
          <a:xfrm>
            <a:off x="3545799" y="4985949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" name="AutoShape 104"/>
          <p:cNvSpPr/>
          <p:nvPr/>
        </p:nvSpPr>
        <p:spPr>
          <a:xfrm>
            <a:off x="3545799" y="3097176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5" name="AutoShape 105"/>
          <p:cNvSpPr/>
          <p:nvPr/>
        </p:nvSpPr>
        <p:spPr>
          <a:xfrm>
            <a:off x="3545799" y="2624983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6" name="AutoShape 106"/>
          <p:cNvSpPr/>
          <p:nvPr/>
        </p:nvSpPr>
        <p:spPr>
          <a:xfrm>
            <a:off x="3545799" y="3569369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7" name="AutoShape 107"/>
          <p:cNvSpPr/>
          <p:nvPr/>
        </p:nvSpPr>
        <p:spPr>
          <a:xfrm>
            <a:off x="3545799" y="4041563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8" name="AutoShape 108"/>
          <p:cNvSpPr/>
          <p:nvPr/>
        </p:nvSpPr>
        <p:spPr>
          <a:xfrm>
            <a:off x="3545799" y="4513756"/>
            <a:ext cx="2629949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9" name="AutoShape 109"/>
          <p:cNvSpPr/>
          <p:nvPr/>
        </p:nvSpPr>
        <p:spPr>
          <a:xfrm>
            <a:off x="3545799" y="5458142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0" name="AutoShape 110"/>
          <p:cNvSpPr/>
          <p:nvPr/>
        </p:nvSpPr>
        <p:spPr>
          <a:xfrm>
            <a:off x="3545799" y="5930335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1" name="AutoShape 111"/>
          <p:cNvSpPr/>
          <p:nvPr/>
        </p:nvSpPr>
        <p:spPr>
          <a:xfrm>
            <a:off x="3545799" y="6402528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2" name="AutoShape 112"/>
          <p:cNvSpPr/>
          <p:nvPr/>
        </p:nvSpPr>
        <p:spPr>
          <a:xfrm>
            <a:off x="3545799" y="6874721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3" name="AutoShape 113"/>
          <p:cNvSpPr/>
          <p:nvPr/>
        </p:nvSpPr>
        <p:spPr>
          <a:xfrm>
            <a:off x="3545799" y="7346914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4" name="AutoShape 114"/>
          <p:cNvSpPr/>
          <p:nvPr/>
        </p:nvSpPr>
        <p:spPr>
          <a:xfrm>
            <a:off x="3545799" y="7819107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AutoShape 115"/>
          <p:cNvSpPr/>
          <p:nvPr/>
        </p:nvSpPr>
        <p:spPr>
          <a:xfrm>
            <a:off x="3545799" y="8291300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6" name="AutoShape 116"/>
          <p:cNvSpPr/>
          <p:nvPr/>
        </p:nvSpPr>
        <p:spPr>
          <a:xfrm>
            <a:off x="3545799" y="8752022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7" name="AutoShape 117"/>
          <p:cNvSpPr/>
          <p:nvPr/>
        </p:nvSpPr>
        <p:spPr>
          <a:xfrm>
            <a:off x="3545279" y="9207031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8" name="TextBox 118"/>
          <p:cNvSpPr txBox="1"/>
          <p:nvPr/>
        </p:nvSpPr>
        <p:spPr>
          <a:xfrm>
            <a:off x="3802950" y="2286283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Income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3802950" y="2758991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Subcriptions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3802950" y="3231700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Advertisments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3802950" y="3704409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Total Income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3802950" y="4177118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Costs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3802950" y="4649826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AI Programmer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3802950" y="5122535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Data Scientist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3802950" y="5595244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Website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3802950" y="6065805"/>
            <a:ext cx="2309752" cy="223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AI Training &amp; Predictions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3802950" y="6998055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Advertisments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3802950" y="7470764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Sponsorships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3796064" y="7965943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Office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3796064" y="8436504"/>
            <a:ext cx="2316638" cy="223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Unplanned Costs (10%)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3800305" y="8900084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Total Costs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3802242" y="9354452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FFFFFF"/>
                </a:solidFill>
                <a:latin typeface="DM Sans Bold"/>
              </a:rPr>
              <a:t>Net Revenue</a:t>
            </a:r>
          </a:p>
        </p:txBody>
      </p:sp>
      <p:sp>
        <p:nvSpPr>
          <p:cNvPr id="133" name="AutoShape 133"/>
          <p:cNvSpPr/>
          <p:nvPr/>
        </p:nvSpPr>
        <p:spPr>
          <a:xfrm>
            <a:off x="3545799" y="9197430"/>
            <a:ext cx="262994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4" name="TextBox 134"/>
          <p:cNvSpPr txBox="1"/>
          <p:nvPr/>
        </p:nvSpPr>
        <p:spPr>
          <a:xfrm>
            <a:off x="3800305" y="6537767"/>
            <a:ext cx="2116542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Servers Storage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6354068" y="1608413"/>
            <a:ext cx="1271259" cy="1019756"/>
            <a:chOff x="0" y="0"/>
            <a:chExt cx="498141" cy="399590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498141" cy="399590"/>
            </a:xfrm>
            <a:custGeom>
              <a:avLst/>
              <a:gdLst/>
              <a:ahLst/>
              <a:cxnLst/>
              <a:rect l="l" t="t" r="r" b="b"/>
              <a:pathLst>
                <a:path w="498141" h="399590">
                  <a:moveTo>
                    <a:pt x="170519" y="0"/>
                  </a:moveTo>
                  <a:lnTo>
                    <a:pt x="327622" y="0"/>
                  </a:lnTo>
                  <a:cubicBezTo>
                    <a:pt x="421797" y="0"/>
                    <a:pt x="498141" y="76344"/>
                    <a:pt x="498141" y="170519"/>
                  </a:cubicBezTo>
                  <a:lnTo>
                    <a:pt x="498141" y="229071"/>
                  </a:lnTo>
                  <a:cubicBezTo>
                    <a:pt x="498141" y="323246"/>
                    <a:pt x="421797" y="399590"/>
                    <a:pt x="327622" y="399590"/>
                  </a:cubicBezTo>
                  <a:lnTo>
                    <a:pt x="170519" y="399590"/>
                  </a:lnTo>
                  <a:cubicBezTo>
                    <a:pt x="76344" y="399590"/>
                    <a:pt x="0" y="323246"/>
                    <a:pt x="0" y="229071"/>
                  </a:cubicBezTo>
                  <a:lnTo>
                    <a:pt x="0" y="170519"/>
                  </a:lnTo>
                  <a:cubicBezTo>
                    <a:pt x="0" y="76344"/>
                    <a:pt x="76344" y="0"/>
                    <a:pt x="17051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7" name="TextBox 137"/>
            <p:cNvSpPr txBox="1"/>
            <p:nvPr/>
          </p:nvSpPr>
          <p:spPr>
            <a:xfrm>
              <a:off x="0" y="0"/>
              <a:ext cx="498141" cy="399590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6354068" y="2144370"/>
            <a:ext cx="1900504" cy="2367669"/>
            <a:chOff x="0" y="0"/>
            <a:chExt cx="813241" cy="1013145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813241" cy="1013145"/>
            </a:xfrm>
            <a:custGeom>
              <a:avLst/>
              <a:gdLst/>
              <a:ahLst/>
              <a:cxnLst/>
              <a:rect l="l" t="t" r="r" b="b"/>
              <a:pathLst>
                <a:path w="813241" h="1013145">
                  <a:moveTo>
                    <a:pt x="114061" y="0"/>
                  </a:moveTo>
                  <a:lnTo>
                    <a:pt x="699180" y="0"/>
                  </a:lnTo>
                  <a:cubicBezTo>
                    <a:pt x="762174" y="0"/>
                    <a:pt x="813241" y="51067"/>
                    <a:pt x="813241" y="114061"/>
                  </a:cubicBezTo>
                  <a:lnTo>
                    <a:pt x="813241" y="899083"/>
                  </a:lnTo>
                  <a:cubicBezTo>
                    <a:pt x="813241" y="962078"/>
                    <a:pt x="762174" y="1013145"/>
                    <a:pt x="699180" y="1013145"/>
                  </a:cubicBezTo>
                  <a:lnTo>
                    <a:pt x="114061" y="1013145"/>
                  </a:lnTo>
                  <a:cubicBezTo>
                    <a:pt x="51067" y="1013145"/>
                    <a:pt x="0" y="962078"/>
                    <a:pt x="0" y="899083"/>
                  </a:cubicBezTo>
                  <a:lnTo>
                    <a:pt x="0" y="114061"/>
                  </a:lnTo>
                  <a:cubicBezTo>
                    <a:pt x="0" y="51067"/>
                    <a:pt x="51067" y="0"/>
                    <a:pt x="114061" y="0"/>
                  </a:cubicBezTo>
                  <a:close/>
                </a:path>
              </a:pathLst>
            </a:custGeom>
            <a:solidFill>
              <a:srgbClr val="CEFFB9"/>
            </a:solidFill>
            <a:ln cap="rnd">
              <a:noFill/>
              <a:prstDash val="solid"/>
              <a:round/>
            </a:ln>
          </p:spPr>
        </p:sp>
        <p:sp>
          <p:nvSpPr>
            <p:cNvPr id="140" name="TextBox 140"/>
            <p:cNvSpPr txBox="1"/>
            <p:nvPr/>
          </p:nvSpPr>
          <p:spPr>
            <a:xfrm>
              <a:off x="0" y="0"/>
              <a:ext cx="813241" cy="1013145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6356291" y="2146691"/>
            <a:ext cx="1900155" cy="951090"/>
            <a:chOff x="0" y="0"/>
            <a:chExt cx="813092" cy="406979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13092" cy="406979"/>
            </a:xfrm>
            <a:custGeom>
              <a:avLst/>
              <a:gdLst/>
              <a:ahLst/>
              <a:cxnLst/>
              <a:rect l="l" t="t" r="r" b="b"/>
              <a:pathLst>
                <a:path w="813092" h="406979">
                  <a:moveTo>
                    <a:pt x="114082" y="0"/>
                  </a:moveTo>
                  <a:lnTo>
                    <a:pt x="699010" y="0"/>
                  </a:lnTo>
                  <a:cubicBezTo>
                    <a:pt x="729266" y="0"/>
                    <a:pt x="758283" y="12019"/>
                    <a:pt x="779678" y="33414"/>
                  </a:cubicBezTo>
                  <a:cubicBezTo>
                    <a:pt x="801072" y="54808"/>
                    <a:pt x="813092" y="83826"/>
                    <a:pt x="813092" y="114082"/>
                  </a:cubicBezTo>
                  <a:lnTo>
                    <a:pt x="813092" y="292897"/>
                  </a:lnTo>
                  <a:cubicBezTo>
                    <a:pt x="813092" y="323153"/>
                    <a:pt x="801072" y="352171"/>
                    <a:pt x="779678" y="373565"/>
                  </a:cubicBezTo>
                  <a:cubicBezTo>
                    <a:pt x="758283" y="394960"/>
                    <a:pt x="729266" y="406979"/>
                    <a:pt x="699010" y="406979"/>
                  </a:cubicBezTo>
                  <a:lnTo>
                    <a:pt x="114082" y="406979"/>
                  </a:lnTo>
                  <a:cubicBezTo>
                    <a:pt x="83826" y="406979"/>
                    <a:pt x="54808" y="394960"/>
                    <a:pt x="33414" y="373565"/>
                  </a:cubicBezTo>
                  <a:cubicBezTo>
                    <a:pt x="12019" y="352171"/>
                    <a:pt x="0" y="323153"/>
                    <a:pt x="0" y="292897"/>
                  </a:cubicBezTo>
                  <a:lnTo>
                    <a:pt x="0" y="114082"/>
                  </a:lnTo>
                  <a:cubicBezTo>
                    <a:pt x="0" y="83826"/>
                    <a:pt x="12019" y="54808"/>
                    <a:pt x="33414" y="33414"/>
                  </a:cubicBezTo>
                  <a:cubicBezTo>
                    <a:pt x="54808" y="12019"/>
                    <a:pt x="83826" y="0"/>
                    <a:pt x="114082" y="0"/>
                  </a:cubicBezTo>
                  <a:close/>
                </a:path>
              </a:pathLst>
            </a:custGeom>
            <a:solidFill>
              <a:srgbClr val="CEFFB9"/>
            </a:solidFill>
            <a:ln cap="rnd">
              <a:noFill/>
              <a:prstDash val="solid"/>
              <a:round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0"/>
              <a:ext cx="813092" cy="406979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6356291" y="2619915"/>
            <a:ext cx="1900289" cy="943798"/>
            <a:chOff x="0" y="0"/>
            <a:chExt cx="500014" cy="248337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500014" cy="248337"/>
            </a:xfrm>
            <a:custGeom>
              <a:avLst/>
              <a:gdLst/>
              <a:ahLst/>
              <a:cxnLst/>
              <a:rect l="l" t="t" r="r" b="b"/>
              <a:pathLst>
                <a:path w="500014" h="248337">
                  <a:moveTo>
                    <a:pt x="0" y="0"/>
                  </a:moveTo>
                  <a:lnTo>
                    <a:pt x="500014" y="0"/>
                  </a:lnTo>
                  <a:lnTo>
                    <a:pt x="500014" y="248337"/>
                  </a:lnTo>
                  <a:lnTo>
                    <a:pt x="0" y="248337"/>
                  </a:lnTo>
                  <a:close/>
                </a:path>
              </a:pathLst>
            </a:custGeom>
            <a:solidFill>
              <a:srgbClr val="D8EFCE"/>
            </a:solidFill>
          </p:spPr>
        </p:sp>
        <p:sp>
          <p:nvSpPr>
            <p:cNvPr id="146" name="TextBox 146"/>
            <p:cNvSpPr txBox="1"/>
            <p:nvPr/>
          </p:nvSpPr>
          <p:spPr>
            <a:xfrm>
              <a:off x="0" y="-38100"/>
              <a:ext cx="500014" cy="286437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6354068" y="3569268"/>
            <a:ext cx="1901696" cy="476585"/>
            <a:chOff x="0" y="0"/>
            <a:chExt cx="500384" cy="125402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500384" cy="125402"/>
            </a:xfrm>
            <a:custGeom>
              <a:avLst/>
              <a:gdLst/>
              <a:ahLst/>
              <a:cxnLst/>
              <a:rect l="l" t="t" r="r" b="b"/>
              <a:pathLst>
                <a:path w="500384" h="125402">
                  <a:moveTo>
                    <a:pt x="0" y="0"/>
                  </a:moveTo>
                  <a:lnTo>
                    <a:pt x="500384" y="0"/>
                  </a:lnTo>
                  <a:lnTo>
                    <a:pt x="500384" y="125402"/>
                  </a:lnTo>
                  <a:lnTo>
                    <a:pt x="0" y="125402"/>
                  </a:lnTo>
                  <a:close/>
                </a:path>
              </a:pathLst>
            </a:custGeom>
            <a:solidFill>
              <a:srgbClr val="91BF7D"/>
            </a:solidFill>
          </p:spPr>
        </p:sp>
        <p:sp>
          <p:nvSpPr>
            <p:cNvPr id="149" name="TextBox 149"/>
            <p:cNvSpPr txBox="1"/>
            <p:nvPr/>
          </p:nvSpPr>
          <p:spPr>
            <a:xfrm>
              <a:off x="0" y="-38100"/>
              <a:ext cx="500384" cy="163502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6356291" y="8762227"/>
            <a:ext cx="1901696" cy="938009"/>
            <a:chOff x="0" y="0"/>
            <a:chExt cx="813751" cy="401382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813751" cy="401382"/>
            </a:xfrm>
            <a:custGeom>
              <a:avLst/>
              <a:gdLst/>
              <a:ahLst/>
              <a:cxnLst/>
              <a:rect l="l" t="t" r="r" b="b"/>
              <a:pathLst>
                <a:path w="813751" h="401382">
                  <a:moveTo>
                    <a:pt x="113990" y="0"/>
                  </a:moveTo>
                  <a:lnTo>
                    <a:pt x="699761" y="0"/>
                  </a:lnTo>
                  <a:cubicBezTo>
                    <a:pt x="729993" y="0"/>
                    <a:pt x="758987" y="12010"/>
                    <a:pt x="780364" y="33387"/>
                  </a:cubicBezTo>
                  <a:cubicBezTo>
                    <a:pt x="801741" y="54764"/>
                    <a:pt x="813751" y="83758"/>
                    <a:pt x="813751" y="113990"/>
                  </a:cubicBezTo>
                  <a:lnTo>
                    <a:pt x="813751" y="287392"/>
                  </a:lnTo>
                  <a:cubicBezTo>
                    <a:pt x="813751" y="350347"/>
                    <a:pt x="762716" y="401382"/>
                    <a:pt x="699761" y="401382"/>
                  </a:cubicBezTo>
                  <a:lnTo>
                    <a:pt x="113990" y="401382"/>
                  </a:lnTo>
                  <a:cubicBezTo>
                    <a:pt x="83758" y="401382"/>
                    <a:pt x="54764" y="389372"/>
                    <a:pt x="33387" y="367995"/>
                  </a:cubicBezTo>
                  <a:cubicBezTo>
                    <a:pt x="12010" y="346618"/>
                    <a:pt x="0" y="317624"/>
                    <a:pt x="0" y="287392"/>
                  </a:cubicBezTo>
                  <a:lnTo>
                    <a:pt x="0" y="113990"/>
                  </a:lnTo>
                  <a:cubicBezTo>
                    <a:pt x="0" y="51035"/>
                    <a:pt x="51035" y="0"/>
                    <a:pt x="113990" y="0"/>
                  </a:cubicBezTo>
                  <a:close/>
                </a:path>
              </a:pathLst>
            </a:custGeom>
            <a:solidFill>
              <a:srgbClr val="4D4D4D"/>
            </a:solidFill>
          </p:spPr>
        </p:sp>
        <p:sp>
          <p:nvSpPr>
            <p:cNvPr id="152" name="TextBox 152"/>
            <p:cNvSpPr txBox="1"/>
            <p:nvPr/>
          </p:nvSpPr>
          <p:spPr>
            <a:xfrm>
              <a:off x="0" y="0"/>
              <a:ext cx="813751" cy="401382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6354068" y="4042166"/>
            <a:ext cx="1901696" cy="5040471"/>
            <a:chOff x="0" y="0"/>
            <a:chExt cx="813751" cy="2156859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813751" cy="2156859"/>
            </a:xfrm>
            <a:custGeom>
              <a:avLst/>
              <a:gdLst/>
              <a:ahLst/>
              <a:cxnLst/>
              <a:rect l="l" t="t" r="r" b="b"/>
              <a:pathLst>
                <a:path w="813751" h="2156859">
                  <a:moveTo>
                    <a:pt x="113990" y="0"/>
                  </a:moveTo>
                  <a:lnTo>
                    <a:pt x="699761" y="0"/>
                  </a:lnTo>
                  <a:cubicBezTo>
                    <a:pt x="729993" y="0"/>
                    <a:pt x="758987" y="12010"/>
                    <a:pt x="780364" y="33387"/>
                  </a:cubicBezTo>
                  <a:cubicBezTo>
                    <a:pt x="801741" y="54764"/>
                    <a:pt x="813751" y="83758"/>
                    <a:pt x="813751" y="113990"/>
                  </a:cubicBezTo>
                  <a:lnTo>
                    <a:pt x="813751" y="2042869"/>
                  </a:lnTo>
                  <a:cubicBezTo>
                    <a:pt x="813751" y="2105824"/>
                    <a:pt x="762716" y="2156859"/>
                    <a:pt x="699761" y="2156859"/>
                  </a:cubicBezTo>
                  <a:lnTo>
                    <a:pt x="113990" y="2156859"/>
                  </a:lnTo>
                  <a:cubicBezTo>
                    <a:pt x="83758" y="2156859"/>
                    <a:pt x="54764" y="2144849"/>
                    <a:pt x="33387" y="2123472"/>
                  </a:cubicBezTo>
                  <a:cubicBezTo>
                    <a:pt x="12010" y="2102095"/>
                    <a:pt x="0" y="2073101"/>
                    <a:pt x="0" y="2042869"/>
                  </a:cubicBezTo>
                  <a:lnTo>
                    <a:pt x="0" y="113990"/>
                  </a:lnTo>
                  <a:cubicBezTo>
                    <a:pt x="0" y="51035"/>
                    <a:pt x="51035" y="0"/>
                    <a:pt x="113990" y="0"/>
                  </a:cubicBezTo>
                  <a:close/>
                </a:path>
              </a:pathLst>
            </a:custGeom>
            <a:solidFill>
              <a:srgbClr val="EFCEC8"/>
            </a:solidFill>
            <a:ln cap="rnd">
              <a:noFill/>
              <a:prstDash val="solid"/>
              <a:round/>
            </a:ln>
          </p:spPr>
        </p:sp>
        <p:sp>
          <p:nvSpPr>
            <p:cNvPr id="155" name="TextBox 155"/>
            <p:cNvSpPr txBox="1"/>
            <p:nvPr/>
          </p:nvSpPr>
          <p:spPr>
            <a:xfrm>
              <a:off x="0" y="0"/>
              <a:ext cx="813751" cy="2156859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6354068" y="4042166"/>
            <a:ext cx="1901696" cy="476585"/>
            <a:chOff x="0" y="0"/>
            <a:chExt cx="500384" cy="125402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500384" cy="125402"/>
            </a:xfrm>
            <a:custGeom>
              <a:avLst/>
              <a:gdLst/>
              <a:ahLst/>
              <a:cxnLst/>
              <a:rect l="l" t="t" r="r" b="b"/>
              <a:pathLst>
                <a:path w="500384" h="125402">
                  <a:moveTo>
                    <a:pt x="0" y="0"/>
                  </a:moveTo>
                  <a:lnTo>
                    <a:pt x="500384" y="0"/>
                  </a:lnTo>
                  <a:lnTo>
                    <a:pt x="500384" y="125402"/>
                  </a:lnTo>
                  <a:lnTo>
                    <a:pt x="0" y="125402"/>
                  </a:lnTo>
                  <a:close/>
                </a:path>
              </a:pathLst>
            </a:custGeom>
            <a:solidFill>
              <a:srgbClr val="E6B4AB"/>
            </a:solidFill>
          </p:spPr>
        </p:sp>
        <p:sp>
          <p:nvSpPr>
            <p:cNvPr id="158" name="TextBox 158"/>
            <p:cNvSpPr txBox="1"/>
            <p:nvPr/>
          </p:nvSpPr>
          <p:spPr>
            <a:xfrm>
              <a:off x="0" y="-38100"/>
              <a:ext cx="500384" cy="163502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9" name="Group 159"/>
          <p:cNvGrpSpPr/>
          <p:nvPr/>
        </p:nvGrpSpPr>
        <p:grpSpPr>
          <a:xfrm>
            <a:off x="6356291" y="8752626"/>
            <a:ext cx="1900504" cy="461269"/>
            <a:chOff x="0" y="0"/>
            <a:chExt cx="500071" cy="121371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500071" cy="121371"/>
            </a:xfrm>
            <a:custGeom>
              <a:avLst/>
              <a:gdLst/>
              <a:ahLst/>
              <a:cxnLst/>
              <a:rect l="l" t="t" r="r" b="b"/>
              <a:pathLst>
                <a:path w="500071" h="121371">
                  <a:moveTo>
                    <a:pt x="0" y="0"/>
                  </a:moveTo>
                  <a:lnTo>
                    <a:pt x="500071" y="0"/>
                  </a:lnTo>
                  <a:lnTo>
                    <a:pt x="500071" y="121371"/>
                  </a:lnTo>
                  <a:lnTo>
                    <a:pt x="0" y="121371"/>
                  </a:lnTo>
                  <a:close/>
                </a:path>
              </a:pathLst>
            </a:custGeom>
            <a:solidFill>
              <a:srgbClr val="ED9788"/>
            </a:solidFill>
          </p:spPr>
        </p:sp>
        <p:sp>
          <p:nvSpPr>
            <p:cNvPr id="161" name="TextBox 161"/>
            <p:cNvSpPr txBox="1"/>
            <p:nvPr/>
          </p:nvSpPr>
          <p:spPr>
            <a:xfrm>
              <a:off x="0" y="-38100"/>
              <a:ext cx="500071" cy="159471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2" name="AutoShape 162"/>
          <p:cNvSpPr/>
          <p:nvPr/>
        </p:nvSpPr>
        <p:spPr>
          <a:xfrm>
            <a:off x="6356291" y="2625587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3" name="AutoShape 163"/>
          <p:cNvSpPr/>
          <p:nvPr/>
        </p:nvSpPr>
        <p:spPr>
          <a:xfrm>
            <a:off x="6356291" y="3097780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4" name="AutoShape 164"/>
          <p:cNvSpPr/>
          <p:nvPr/>
        </p:nvSpPr>
        <p:spPr>
          <a:xfrm>
            <a:off x="6356291" y="3569973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5" name="AutoShape 165"/>
          <p:cNvSpPr/>
          <p:nvPr/>
        </p:nvSpPr>
        <p:spPr>
          <a:xfrm>
            <a:off x="6356291" y="404216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6" name="AutoShape 166"/>
          <p:cNvSpPr/>
          <p:nvPr/>
        </p:nvSpPr>
        <p:spPr>
          <a:xfrm>
            <a:off x="6356291" y="451435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7" name="AutoShape 167"/>
          <p:cNvSpPr/>
          <p:nvPr/>
        </p:nvSpPr>
        <p:spPr>
          <a:xfrm>
            <a:off x="6356291" y="4986553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8" name="AutoShape 168"/>
          <p:cNvSpPr/>
          <p:nvPr/>
        </p:nvSpPr>
        <p:spPr>
          <a:xfrm>
            <a:off x="6356291" y="545874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9" name="AutoShape 169"/>
          <p:cNvSpPr/>
          <p:nvPr/>
        </p:nvSpPr>
        <p:spPr>
          <a:xfrm>
            <a:off x="6356291" y="593093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0" name="AutoShape 170"/>
          <p:cNvSpPr/>
          <p:nvPr/>
        </p:nvSpPr>
        <p:spPr>
          <a:xfrm>
            <a:off x="6356291" y="640313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1" name="AutoShape 171"/>
          <p:cNvSpPr/>
          <p:nvPr/>
        </p:nvSpPr>
        <p:spPr>
          <a:xfrm>
            <a:off x="6356291" y="687532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2" name="AutoShape 172"/>
          <p:cNvSpPr/>
          <p:nvPr/>
        </p:nvSpPr>
        <p:spPr>
          <a:xfrm>
            <a:off x="6356291" y="7347518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3" name="AutoShape 173"/>
          <p:cNvSpPr/>
          <p:nvPr/>
        </p:nvSpPr>
        <p:spPr>
          <a:xfrm>
            <a:off x="6356291" y="7819711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4" name="AutoShape 174"/>
          <p:cNvSpPr/>
          <p:nvPr/>
        </p:nvSpPr>
        <p:spPr>
          <a:xfrm>
            <a:off x="6356291" y="8291904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5" name="AutoShape 175"/>
          <p:cNvSpPr/>
          <p:nvPr/>
        </p:nvSpPr>
        <p:spPr>
          <a:xfrm>
            <a:off x="6356291" y="875262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6" name="AutoShape 176"/>
          <p:cNvSpPr/>
          <p:nvPr/>
        </p:nvSpPr>
        <p:spPr>
          <a:xfrm>
            <a:off x="6358514" y="9215103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7" name="TextBox 177"/>
          <p:cNvSpPr txBox="1"/>
          <p:nvPr/>
        </p:nvSpPr>
        <p:spPr>
          <a:xfrm>
            <a:off x="6656718" y="2745921"/>
            <a:ext cx="1339549" cy="2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26.4 K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6656996" y="3222765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848484"/>
                </a:solidFill>
                <a:latin typeface="DM Sans Bold"/>
              </a:rPr>
              <a:t>-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6657275" y="3691338"/>
            <a:ext cx="1339549" cy="2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26.4 K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6633420" y="1744142"/>
            <a:ext cx="712057" cy="26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2"/>
              </a:lnSpc>
              <a:spcBef>
                <a:spcPct val="0"/>
              </a:spcBef>
            </a:pPr>
            <a:r>
              <a:rPr lang="en-US" sz="1801">
                <a:solidFill>
                  <a:srgbClr val="000000"/>
                </a:solidFill>
                <a:latin typeface="DM Sans Bold"/>
              </a:rPr>
              <a:t>2024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6655604" y="4646241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22.7 K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6657832" y="5118434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21.6 K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6658110" y="5581093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175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6656161" y="6053353"/>
            <a:ext cx="1339549" cy="2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145.8 K</a:t>
            </a:r>
          </a:p>
        </p:txBody>
      </p:sp>
      <p:sp>
        <p:nvSpPr>
          <p:cNvPr id="185" name="TextBox 185"/>
          <p:cNvSpPr txBox="1"/>
          <p:nvPr/>
        </p:nvSpPr>
        <p:spPr>
          <a:xfrm>
            <a:off x="6658389" y="6977102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15 K</a:t>
            </a:r>
          </a:p>
        </p:txBody>
      </p:sp>
      <p:sp>
        <p:nvSpPr>
          <p:cNvPr id="186" name="TextBox 186"/>
          <p:cNvSpPr txBox="1"/>
          <p:nvPr/>
        </p:nvSpPr>
        <p:spPr>
          <a:xfrm>
            <a:off x="6658667" y="7455122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12 K</a:t>
            </a:r>
          </a:p>
        </p:txBody>
      </p:sp>
      <p:sp>
        <p:nvSpPr>
          <p:cNvPr id="187" name="TextBox 187"/>
          <p:cNvSpPr txBox="1"/>
          <p:nvPr/>
        </p:nvSpPr>
        <p:spPr>
          <a:xfrm>
            <a:off x="6651465" y="7939681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-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6654250" y="8411874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20.9 K</a:t>
            </a:r>
          </a:p>
        </p:txBody>
      </p:sp>
      <p:sp>
        <p:nvSpPr>
          <p:cNvPr id="189" name="TextBox 189"/>
          <p:cNvSpPr txBox="1"/>
          <p:nvPr/>
        </p:nvSpPr>
        <p:spPr>
          <a:xfrm>
            <a:off x="6661725" y="8868847"/>
            <a:ext cx="1339549" cy="2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305.8 K</a:t>
            </a:r>
          </a:p>
        </p:txBody>
      </p:sp>
      <p:sp>
        <p:nvSpPr>
          <p:cNvPr id="190" name="TextBox 190"/>
          <p:cNvSpPr txBox="1"/>
          <p:nvPr/>
        </p:nvSpPr>
        <p:spPr>
          <a:xfrm>
            <a:off x="6661725" y="9330705"/>
            <a:ext cx="1339549" cy="2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FF3131"/>
                </a:solidFill>
                <a:latin typeface="DM Sans Bold"/>
              </a:rPr>
              <a:t>-279.4 K</a:t>
            </a:r>
          </a:p>
        </p:txBody>
      </p:sp>
      <p:sp>
        <p:nvSpPr>
          <p:cNvPr id="191" name="AutoShape 191"/>
          <p:cNvSpPr/>
          <p:nvPr/>
        </p:nvSpPr>
        <p:spPr>
          <a:xfrm>
            <a:off x="6358208" y="9210621"/>
            <a:ext cx="1899779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2" name="TextBox 192"/>
          <p:cNvSpPr txBox="1"/>
          <p:nvPr/>
        </p:nvSpPr>
        <p:spPr>
          <a:xfrm>
            <a:off x="6654250" y="6523168"/>
            <a:ext cx="1339549" cy="2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60.8 K</a:t>
            </a:r>
          </a:p>
        </p:txBody>
      </p:sp>
      <p:grpSp>
        <p:nvGrpSpPr>
          <p:cNvPr id="193" name="Group 193"/>
          <p:cNvGrpSpPr/>
          <p:nvPr/>
        </p:nvGrpSpPr>
        <p:grpSpPr>
          <a:xfrm>
            <a:off x="10512688" y="1602900"/>
            <a:ext cx="1271259" cy="1019756"/>
            <a:chOff x="0" y="0"/>
            <a:chExt cx="498141" cy="399590"/>
          </a:xfrm>
        </p:grpSpPr>
        <p:sp>
          <p:nvSpPr>
            <p:cNvPr id="194" name="Freeform 194"/>
            <p:cNvSpPr/>
            <p:nvPr/>
          </p:nvSpPr>
          <p:spPr>
            <a:xfrm>
              <a:off x="0" y="0"/>
              <a:ext cx="498141" cy="399590"/>
            </a:xfrm>
            <a:custGeom>
              <a:avLst/>
              <a:gdLst/>
              <a:ahLst/>
              <a:cxnLst/>
              <a:rect l="l" t="t" r="r" b="b"/>
              <a:pathLst>
                <a:path w="498141" h="399590">
                  <a:moveTo>
                    <a:pt x="170519" y="0"/>
                  </a:moveTo>
                  <a:lnTo>
                    <a:pt x="327622" y="0"/>
                  </a:lnTo>
                  <a:cubicBezTo>
                    <a:pt x="421797" y="0"/>
                    <a:pt x="498141" y="76344"/>
                    <a:pt x="498141" y="170519"/>
                  </a:cubicBezTo>
                  <a:lnTo>
                    <a:pt x="498141" y="229071"/>
                  </a:lnTo>
                  <a:cubicBezTo>
                    <a:pt x="498141" y="323246"/>
                    <a:pt x="421797" y="399590"/>
                    <a:pt x="327622" y="399590"/>
                  </a:cubicBezTo>
                  <a:lnTo>
                    <a:pt x="170519" y="399590"/>
                  </a:lnTo>
                  <a:cubicBezTo>
                    <a:pt x="76344" y="399590"/>
                    <a:pt x="0" y="323246"/>
                    <a:pt x="0" y="229071"/>
                  </a:cubicBezTo>
                  <a:lnTo>
                    <a:pt x="0" y="170519"/>
                  </a:lnTo>
                  <a:cubicBezTo>
                    <a:pt x="0" y="76344"/>
                    <a:pt x="76344" y="0"/>
                    <a:pt x="17051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95" name="TextBox 195"/>
            <p:cNvSpPr txBox="1"/>
            <p:nvPr/>
          </p:nvSpPr>
          <p:spPr>
            <a:xfrm>
              <a:off x="0" y="0"/>
              <a:ext cx="498141" cy="399590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10512688" y="2138857"/>
            <a:ext cx="1900504" cy="2367669"/>
            <a:chOff x="0" y="0"/>
            <a:chExt cx="813241" cy="1013145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813241" cy="1013145"/>
            </a:xfrm>
            <a:custGeom>
              <a:avLst/>
              <a:gdLst/>
              <a:ahLst/>
              <a:cxnLst/>
              <a:rect l="l" t="t" r="r" b="b"/>
              <a:pathLst>
                <a:path w="813241" h="1013145">
                  <a:moveTo>
                    <a:pt x="114061" y="0"/>
                  </a:moveTo>
                  <a:lnTo>
                    <a:pt x="699180" y="0"/>
                  </a:lnTo>
                  <a:cubicBezTo>
                    <a:pt x="762174" y="0"/>
                    <a:pt x="813241" y="51067"/>
                    <a:pt x="813241" y="114061"/>
                  </a:cubicBezTo>
                  <a:lnTo>
                    <a:pt x="813241" y="899083"/>
                  </a:lnTo>
                  <a:cubicBezTo>
                    <a:pt x="813241" y="962078"/>
                    <a:pt x="762174" y="1013145"/>
                    <a:pt x="699180" y="1013145"/>
                  </a:cubicBezTo>
                  <a:lnTo>
                    <a:pt x="114061" y="1013145"/>
                  </a:lnTo>
                  <a:cubicBezTo>
                    <a:pt x="51067" y="1013145"/>
                    <a:pt x="0" y="962078"/>
                    <a:pt x="0" y="899083"/>
                  </a:cubicBezTo>
                  <a:lnTo>
                    <a:pt x="0" y="114061"/>
                  </a:lnTo>
                  <a:cubicBezTo>
                    <a:pt x="0" y="51067"/>
                    <a:pt x="51067" y="0"/>
                    <a:pt x="114061" y="0"/>
                  </a:cubicBezTo>
                  <a:close/>
                </a:path>
              </a:pathLst>
            </a:custGeom>
            <a:solidFill>
              <a:srgbClr val="CEFFB9"/>
            </a:solidFill>
            <a:ln cap="rnd">
              <a:noFill/>
              <a:prstDash val="solid"/>
              <a:round/>
            </a:ln>
          </p:spPr>
        </p:sp>
        <p:sp>
          <p:nvSpPr>
            <p:cNvPr id="198" name="TextBox 198"/>
            <p:cNvSpPr txBox="1"/>
            <p:nvPr/>
          </p:nvSpPr>
          <p:spPr>
            <a:xfrm>
              <a:off x="0" y="0"/>
              <a:ext cx="813241" cy="1013145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199" name="Group 199"/>
          <p:cNvGrpSpPr/>
          <p:nvPr/>
        </p:nvGrpSpPr>
        <p:grpSpPr>
          <a:xfrm>
            <a:off x="10513130" y="2138857"/>
            <a:ext cx="1900155" cy="951090"/>
            <a:chOff x="0" y="0"/>
            <a:chExt cx="813092" cy="406979"/>
          </a:xfrm>
        </p:grpSpPr>
        <p:sp>
          <p:nvSpPr>
            <p:cNvPr id="200" name="Freeform 200"/>
            <p:cNvSpPr/>
            <p:nvPr/>
          </p:nvSpPr>
          <p:spPr>
            <a:xfrm>
              <a:off x="0" y="0"/>
              <a:ext cx="813092" cy="406979"/>
            </a:xfrm>
            <a:custGeom>
              <a:avLst/>
              <a:gdLst/>
              <a:ahLst/>
              <a:cxnLst/>
              <a:rect l="l" t="t" r="r" b="b"/>
              <a:pathLst>
                <a:path w="813092" h="406979">
                  <a:moveTo>
                    <a:pt x="114082" y="0"/>
                  </a:moveTo>
                  <a:lnTo>
                    <a:pt x="699010" y="0"/>
                  </a:lnTo>
                  <a:cubicBezTo>
                    <a:pt x="729266" y="0"/>
                    <a:pt x="758283" y="12019"/>
                    <a:pt x="779678" y="33414"/>
                  </a:cubicBezTo>
                  <a:cubicBezTo>
                    <a:pt x="801072" y="54808"/>
                    <a:pt x="813092" y="83826"/>
                    <a:pt x="813092" y="114082"/>
                  </a:cubicBezTo>
                  <a:lnTo>
                    <a:pt x="813092" y="292897"/>
                  </a:lnTo>
                  <a:cubicBezTo>
                    <a:pt x="813092" y="323153"/>
                    <a:pt x="801072" y="352171"/>
                    <a:pt x="779678" y="373565"/>
                  </a:cubicBezTo>
                  <a:cubicBezTo>
                    <a:pt x="758283" y="394960"/>
                    <a:pt x="729266" y="406979"/>
                    <a:pt x="699010" y="406979"/>
                  </a:cubicBezTo>
                  <a:lnTo>
                    <a:pt x="114082" y="406979"/>
                  </a:lnTo>
                  <a:cubicBezTo>
                    <a:pt x="83826" y="406979"/>
                    <a:pt x="54808" y="394960"/>
                    <a:pt x="33414" y="373565"/>
                  </a:cubicBezTo>
                  <a:cubicBezTo>
                    <a:pt x="12019" y="352171"/>
                    <a:pt x="0" y="323153"/>
                    <a:pt x="0" y="292897"/>
                  </a:cubicBezTo>
                  <a:lnTo>
                    <a:pt x="0" y="114082"/>
                  </a:lnTo>
                  <a:cubicBezTo>
                    <a:pt x="0" y="83826"/>
                    <a:pt x="12019" y="54808"/>
                    <a:pt x="33414" y="33414"/>
                  </a:cubicBezTo>
                  <a:cubicBezTo>
                    <a:pt x="54808" y="12019"/>
                    <a:pt x="83826" y="0"/>
                    <a:pt x="114082" y="0"/>
                  </a:cubicBezTo>
                  <a:close/>
                </a:path>
              </a:pathLst>
            </a:custGeom>
            <a:solidFill>
              <a:srgbClr val="CEFFB9"/>
            </a:solidFill>
            <a:ln cap="rnd">
              <a:noFill/>
              <a:prstDash val="solid"/>
              <a:round/>
            </a:ln>
          </p:spPr>
        </p:sp>
        <p:sp>
          <p:nvSpPr>
            <p:cNvPr id="201" name="TextBox 201"/>
            <p:cNvSpPr txBox="1"/>
            <p:nvPr/>
          </p:nvSpPr>
          <p:spPr>
            <a:xfrm>
              <a:off x="0" y="0"/>
              <a:ext cx="813092" cy="406979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10513392" y="2616780"/>
            <a:ext cx="1900289" cy="946974"/>
            <a:chOff x="0" y="0"/>
            <a:chExt cx="500014" cy="249173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500014" cy="249173"/>
            </a:xfrm>
            <a:custGeom>
              <a:avLst/>
              <a:gdLst/>
              <a:ahLst/>
              <a:cxnLst/>
              <a:rect l="l" t="t" r="r" b="b"/>
              <a:pathLst>
                <a:path w="500014" h="249173">
                  <a:moveTo>
                    <a:pt x="0" y="0"/>
                  </a:moveTo>
                  <a:lnTo>
                    <a:pt x="500014" y="0"/>
                  </a:lnTo>
                  <a:lnTo>
                    <a:pt x="500014" y="249173"/>
                  </a:lnTo>
                  <a:lnTo>
                    <a:pt x="0" y="249173"/>
                  </a:lnTo>
                  <a:close/>
                </a:path>
              </a:pathLst>
            </a:custGeom>
            <a:solidFill>
              <a:srgbClr val="D8EFCE"/>
            </a:solidFill>
          </p:spPr>
        </p:sp>
        <p:sp>
          <p:nvSpPr>
            <p:cNvPr id="204" name="TextBox 204"/>
            <p:cNvSpPr txBox="1"/>
            <p:nvPr/>
          </p:nvSpPr>
          <p:spPr>
            <a:xfrm>
              <a:off x="0" y="-38100"/>
              <a:ext cx="500014" cy="287273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5" name="Group 205"/>
          <p:cNvGrpSpPr/>
          <p:nvPr/>
        </p:nvGrpSpPr>
        <p:grpSpPr>
          <a:xfrm>
            <a:off x="10512688" y="3563754"/>
            <a:ext cx="1901696" cy="476585"/>
            <a:chOff x="0" y="0"/>
            <a:chExt cx="500384" cy="125402"/>
          </a:xfrm>
        </p:grpSpPr>
        <p:sp>
          <p:nvSpPr>
            <p:cNvPr id="206" name="Freeform 206"/>
            <p:cNvSpPr/>
            <p:nvPr/>
          </p:nvSpPr>
          <p:spPr>
            <a:xfrm>
              <a:off x="0" y="0"/>
              <a:ext cx="500384" cy="125402"/>
            </a:xfrm>
            <a:custGeom>
              <a:avLst/>
              <a:gdLst/>
              <a:ahLst/>
              <a:cxnLst/>
              <a:rect l="l" t="t" r="r" b="b"/>
              <a:pathLst>
                <a:path w="500384" h="125402">
                  <a:moveTo>
                    <a:pt x="0" y="0"/>
                  </a:moveTo>
                  <a:lnTo>
                    <a:pt x="500384" y="0"/>
                  </a:lnTo>
                  <a:lnTo>
                    <a:pt x="500384" y="125402"/>
                  </a:lnTo>
                  <a:lnTo>
                    <a:pt x="0" y="125402"/>
                  </a:lnTo>
                  <a:close/>
                </a:path>
              </a:pathLst>
            </a:custGeom>
            <a:solidFill>
              <a:srgbClr val="91BF7D"/>
            </a:solidFill>
          </p:spPr>
        </p:sp>
        <p:sp>
          <p:nvSpPr>
            <p:cNvPr id="207" name="TextBox 207"/>
            <p:cNvSpPr txBox="1"/>
            <p:nvPr/>
          </p:nvSpPr>
          <p:spPr>
            <a:xfrm>
              <a:off x="0" y="-38100"/>
              <a:ext cx="500384" cy="163502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10513392" y="8767741"/>
            <a:ext cx="1901696" cy="938009"/>
            <a:chOff x="0" y="0"/>
            <a:chExt cx="813751" cy="401382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813751" cy="401382"/>
            </a:xfrm>
            <a:custGeom>
              <a:avLst/>
              <a:gdLst/>
              <a:ahLst/>
              <a:cxnLst/>
              <a:rect l="l" t="t" r="r" b="b"/>
              <a:pathLst>
                <a:path w="813751" h="401382">
                  <a:moveTo>
                    <a:pt x="113990" y="0"/>
                  </a:moveTo>
                  <a:lnTo>
                    <a:pt x="699761" y="0"/>
                  </a:lnTo>
                  <a:cubicBezTo>
                    <a:pt x="729993" y="0"/>
                    <a:pt x="758987" y="12010"/>
                    <a:pt x="780364" y="33387"/>
                  </a:cubicBezTo>
                  <a:cubicBezTo>
                    <a:pt x="801741" y="54764"/>
                    <a:pt x="813751" y="83758"/>
                    <a:pt x="813751" y="113990"/>
                  </a:cubicBezTo>
                  <a:lnTo>
                    <a:pt x="813751" y="287392"/>
                  </a:lnTo>
                  <a:cubicBezTo>
                    <a:pt x="813751" y="350347"/>
                    <a:pt x="762716" y="401382"/>
                    <a:pt x="699761" y="401382"/>
                  </a:cubicBezTo>
                  <a:lnTo>
                    <a:pt x="113990" y="401382"/>
                  </a:lnTo>
                  <a:cubicBezTo>
                    <a:pt x="83758" y="401382"/>
                    <a:pt x="54764" y="389372"/>
                    <a:pt x="33387" y="367995"/>
                  </a:cubicBezTo>
                  <a:cubicBezTo>
                    <a:pt x="12010" y="346618"/>
                    <a:pt x="0" y="317624"/>
                    <a:pt x="0" y="287392"/>
                  </a:cubicBezTo>
                  <a:lnTo>
                    <a:pt x="0" y="113990"/>
                  </a:lnTo>
                  <a:cubicBezTo>
                    <a:pt x="0" y="51035"/>
                    <a:pt x="51035" y="0"/>
                    <a:pt x="113990" y="0"/>
                  </a:cubicBezTo>
                  <a:close/>
                </a:path>
              </a:pathLst>
            </a:custGeom>
            <a:solidFill>
              <a:srgbClr val="4D4D4D"/>
            </a:solidFill>
          </p:spPr>
        </p:sp>
        <p:sp>
          <p:nvSpPr>
            <p:cNvPr id="210" name="TextBox 210"/>
            <p:cNvSpPr txBox="1"/>
            <p:nvPr/>
          </p:nvSpPr>
          <p:spPr>
            <a:xfrm>
              <a:off x="0" y="0"/>
              <a:ext cx="813751" cy="401382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10512688" y="4036653"/>
            <a:ext cx="1901696" cy="5092805"/>
            <a:chOff x="0" y="0"/>
            <a:chExt cx="813751" cy="2179253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813751" cy="2179253"/>
            </a:xfrm>
            <a:custGeom>
              <a:avLst/>
              <a:gdLst/>
              <a:ahLst/>
              <a:cxnLst/>
              <a:rect l="l" t="t" r="r" b="b"/>
              <a:pathLst>
                <a:path w="813751" h="2179253">
                  <a:moveTo>
                    <a:pt x="113990" y="0"/>
                  </a:moveTo>
                  <a:lnTo>
                    <a:pt x="699761" y="0"/>
                  </a:lnTo>
                  <a:cubicBezTo>
                    <a:pt x="729993" y="0"/>
                    <a:pt x="758987" y="12010"/>
                    <a:pt x="780364" y="33387"/>
                  </a:cubicBezTo>
                  <a:cubicBezTo>
                    <a:pt x="801741" y="54764"/>
                    <a:pt x="813751" y="83758"/>
                    <a:pt x="813751" y="113990"/>
                  </a:cubicBezTo>
                  <a:lnTo>
                    <a:pt x="813751" y="2065263"/>
                  </a:lnTo>
                  <a:cubicBezTo>
                    <a:pt x="813751" y="2128218"/>
                    <a:pt x="762716" y="2179253"/>
                    <a:pt x="699761" y="2179253"/>
                  </a:cubicBezTo>
                  <a:lnTo>
                    <a:pt x="113990" y="2179253"/>
                  </a:lnTo>
                  <a:cubicBezTo>
                    <a:pt x="51035" y="2179253"/>
                    <a:pt x="0" y="2128218"/>
                    <a:pt x="0" y="2065263"/>
                  </a:cubicBezTo>
                  <a:lnTo>
                    <a:pt x="0" y="113990"/>
                  </a:lnTo>
                  <a:cubicBezTo>
                    <a:pt x="0" y="51035"/>
                    <a:pt x="51035" y="0"/>
                    <a:pt x="113990" y="0"/>
                  </a:cubicBezTo>
                  <a:close/>
                </a:path>
              </a:pathLst>
            </a:custGeom>
            <a:solidFill>
              <a:srgbClr val="EFCEC8"/>
            </a:solidFill>
            <a:ln cap="rnd">
              <a:noFill/>
              <a:prstDash val="solid"/>
              <a:round/>
            </a:ln>
          </p:spPr>
        </p:sp>
        <p:sp>
          <p:nvSpPr>
            <p:cNvPr id="213" name="TextBox 213"/>
            <p:cNvSpPr txBox="1"/>
            <p:nvPr/>
          </p:nvSpPr>
          <p:spPr>
            <a:xfrm>
              <a:off x="0" y="0"/>
              <a:ext cx="813751" cy="2179253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10512688" y="4036653"/>
            <a:ext cx="1901696" cy="476585"/>
            <a:chOff x="0" y="0"/>
            <a:chExt cx="500384" cy="125402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500384" cy="125402"/>
            </a:xfrm>
            <a:custGeom>
              <a:avLst/>
              <a:gdLst/>
              <a:ahLst/>
              <a:cxnLst/>
              <a:rect l="l" t="t" r="r" b="b"/>
              <a:pathLst>
                <a:path w="500384" h="125402">
                  <a:moveTo>
                    <a:pt x="0" y="0"/>
                  </a:moveTo>
                  <a:lnTo>
                    <a:pt x="500384" y="0"/>
                  </a:lnTo>
                  <a:lnTo>
                    <a:pt x="500384" y="125402"/>
                  </a:lnTo>
                  <a:lnTo>
                    <a:pt x="0" y="125402"/>
                  </a:lnTo>
                  <a:close/>
                </a:path>
              </a:pathLst>
            </a:custGeom>
            <a:solidFill>
              <a:srgbClr val="E6B4AB"/>
            </a:solidFill>
          </p:spPr>
        </p:sp>
        <p:sp>
          <p:nvSpPr>
            <p:cNvPr id="216" name="TextBox 216"/>
            <p:cNvSpPr txBox="1"/>
            <p:nvPr/>
          </p:nvSpPr>
          <p:spPr>
            <a:xfrm>
              <a:off x="0" y="-38100"/>
              <a:ext cx="500384" cy="163502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17" name="Group 217"/>
          <p:cNvGrpSpPr/>
          <p:nvPr/>
        </p:nvGrpSpPr>
        <p:grpSpPr>
          <a:xfrm>
            <a:off x="10513392" y="8748450"/>
            <a:ext cx="1900504" cy="457798"/>
            <a:chOff x="0" y="0"/>
            <a:chExt cx="500071" cy="120458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500071" cy="120458"/>
            </a:xfrm>
            <a:custGeom>
              <a:avLst/>
              <a:gdLst/>
              <a:ahLst/>
              <a:cxnLst/>
              <a:rect l="l" t="t" r="r" b="b"/>
              <a:pathLst>
                <a:path w="500071" h="120458">
                  <a:moveTo>
                    <a:pt x="0" y="0"/>
                  </a:moveTo>
                  <a:lnTo>
                    <a:pt x="500071" y="0"/>
                  </a:lnTo>
                  <a:lnTo>
                    <a:pt x="500071" y="120458"/>
                  </a:lnTo>
                  <a:lnTo>
                    <a:pt x="0" y="120458"/>
                  </a:lnTo>
                  <a:close/>
                </a:path>
              </a:pathLst>
            </a:custGeom>
            <a:solidFill>
              <a:srgbClr val="ED9788"/>
            </a:solidFill>
          </p:spPr>
        </p:sp>
        <p:sp>
          <p:nvSpPr>
            <p:cNvPr id="219" name="TextBox 219"/>
            <p:cNvSpPr txBox="1"/>
            <p:nvPr/>
          </p:nvSpPr>
          <p:spPr>
            <a:xfrm>
              <a:off x="0" y="-38100"/>
              <a:ext cx="500071" cy="158558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20" name="AutoShape 220"/>
          <p:cNvSpPr/>
          <p:nvPr/>
        </p:nvSpPr>
        <p:spPr>
          <a:xfrm>
            <a:off x="10514911" y="2620074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1" name="AutoShape 221"/>
          <p:cNvSpPr/>
          <p:nvPr/>
        </p:nvSpPr>
        <p:spPr>
          <a:xfrm>
            <a:off x="10514911" y="3092267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2" name="AutoShape 222"/>
          <p:cNvSpPr/>
          <p:nvPr/>
        </p:nvSpPr>
        <p:spPr>
          <a:xfrm>
            <a:off x="10514911" y="3564460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3" name="AutoShape 223"/>
          <p:cNvSpPr/>
          <p:nvPr/>
        </p:nvSpPr>
        <p:spPr>
          <a:xfrm>
            <a:off x="10514911" y="4036653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4" name="AutoShape 224"/>
          <p:cNvSpPr/>
          <p:nvPr/>
        </p:nvSpPr>
        <p:spPr>
          <a:xfrm>
            <a:off x="10514911" y="450884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5" name="AutoShape 225"/>
          <p:cNvSpPr/>
          <p:nvPr/>
        </p:nvSpPr>
        <p:spPr>
          <a:xfrm>
            <a:off x="10514911" y="498103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6" name="AutoShape 226"/>
          <p:cNvSpPr/>
          <p:nvPr/>
        </p:nvSpPr>
        <p:spPr>
          <a:xfrm>
            <a:off x="10514911" y="545323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7" name="AutoShape 227"/>
          <p:cNvSpPr/>
          <p:nvPr/>
        </p:nvSpPr>
        <p:spPr>
          <a:xfrm>
            <a:off x="10514911" y="592542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8" name="AutoShape 228"/>
          <p:cNvSpPr/>
          <p:nvPr/>
        </p:nvSpPr>
        <p:spPr>
          <a:xfrm>
            <a:off x="10514911" y="6397618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9" name="AutoShape 229"/>
          <p:cNvSpPr/>
          <p:nvPr/>
        </p:nvSpPr>
        <p:spPr>
          <a:xfrm>
            <a:off x="10514911" y="6869811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0" name="AutoShape 230"/>
          <p:cNvSpPr/>
          <p:nvPr/>
        </p:nvSpPr>
        <p:spPr>
          <a:xfrm>
            <a:off x="10514911" y="7342004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1" name="AutoShape 231"/>
          <p:cNvSpPr/>
          <p:nvPr/>
        </p:nvSpPr>
        <p:spPr>
          <a:xfrm>
            <a:off x="10514911" y="7814197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2" name="AutoShape 232"/>
          <p:cNvSpPr/>
          <p:nvPr/>
        </p:nvSpPr>
        <p:spPr>
          <a:xfrm>
            <a:off x="10514911" y="8286390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3" name="AutoShape 233"/>
          <p:cNvSpPr/>
          <p:nvPr/>
        </p:nvSpPr>
        <p:spPr>
          <a:xfrm>
            <a:off x="10514911" y="8747113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4" name="AutoShape 234"/>
          <p:cNvSpPr/>
          <p:nvPr/>
        </p:nvSpPr>
        <p:spPr>
          <a:xfrm>
            <a:off x="10514911" y="9206248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5" name="TextBox 235"/>
          <p:cNvSpPr txBox="1"/>
          <p:nvPr/>
        </p:nvSpPr>
        <p:spPr>
          <a:xfrm>
            <a:off x="10793154" y="2740407"/>
            <a:ext cx="1339549" cy="2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1.06 M</a:t>
            </a:r>
          </a:p>
        </p:txBody>
      </p:sp>
      <p:sp>
        <p:nvSpPr>
          <p:cNvPr id="236" name="TextBox 236"/>
          <p:cNvSpPr txBox="1"/>
          <p:nvPr/>
        </p:nvSpPr>
        <p:spPr>
          <a:xfrm>
            <a:off x="10793433" y="3217308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40 K</a:t>
            </a:r>
          </a:p>
        </p:txBody>
      </p:sp>
      <p:sp>
        <p:nvSpPr>
          <p:cNvPr id="237" name="TextBox 237"/>
          <p:cNvSpPr txBox="1"/>
          <p:nvPr/>
        </p:nvSpPr>
        <p:spPr>
          <a:xfrm>
            <a:off x="10793711" y="3685825"/>
            <a:ext cx="1339549" cy="2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1.1 M</a:t>
            </a:r>
          </a:p>
        </p:txBody>
      </p:sp>
      <p:sp>
        <p:nvSpPr>
          <p:cNvPr id="238" name="TextBox 238"/>
          <p:cNvSpPr txBox="1"/>
          <p:nvPr/>
        </p:nvSpPr>
        <p:spPr>
          <a:xfrm>
            <a:off x="10792040" y="1738618"/>
            <a:ext cx="712057" cy="26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2"/>
              </a:lnSpc>
              <a:spcBef>
                <a:spcPct val="0"/>
              </a:spcBef>
            </a:pPr>
            <a:r>
              <a:rPr lang="en-US" sz="1801">
                <a:solidFill>
                  <a:srgbClr val="000000"/>
                </a:solidFill>
                <a:latin typeface="DM Sans Bold"/>
              </a:rPr>
              <a:t>2026</a:t>
            </a:r>
          </a:p>
        </p:txBody>
      </p:sp>
      <p:sp>
        <p:nvSpPr>
          <p:cNvPr id="239" name="TextBox 239"/>
          <p:cNvSpPr txBox="1"/>
          <p:nvPr/>
        </p:nvSpPr>
        <p:spPr>
          <a:xfrm>
            <a:off x="10792040" y="4640728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54 K</a:t>
            </a:r>
          </a:p>
        </p:txBody>
      </p:sp>
      <p:sp>
        <p:nvSpPr>
          <p:cNvPr id="240" name="TextBox 240"/>
          <p:cNvSpPr txBox="1"/>
          <p:nvPr/>
        </p:nvSpPr>
        <p:spPr>
          <a:xfrm>
            <a:off x="10794268" y="5112921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25 K</a:t>
            </a:r>
          </a:p>
        </p:txBody>
      </p:sp>
      <p:sp>
        <p:nvSpPr>
          <p:cNvPr id="241" name="TextBox 241"/>
          <p:cNvSpPr txBox="1"/>
          <p:nvPr/>
        </p:nvSpPr>
        <p:spPr>
          <a:xfrm>
            <a:off x="10794547" y="5575636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 K</a:t>
            </a:r>
          </a:p>
        </p:txBody>
      </p:sp>
      <p:sp>
        <p:nvSpPr>
          <p:cNvPr id="242" name="TextBox 242"/>
          <p:cNvSpPr txBox="1"/>
          <p:nvPr/>
        </p:nvSpPr>
        <p:spPr>
          <a:xfrm>
            <a:off x="10792597" y="6047773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291.6 K</a:t>
            </a:r>
          </a:p>
        </p:txBody>
      </p:sp>
      <p:sp>
        <p:nvSpPr>
          <p:cNvPr id="243" name="TextBox 243"/>
          <p:cNvSpPr txBox="1"/>
          <p:nvPr/>
        </p:nvSpPr>
        <p:spPr>
          <a:xfrm>
            <a:off x="10794825" y="6971644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40 K</a:t>
            </a:r>
          </a:p>
        </p:txBody>
      </p:sp>
      <p:sp>
        <p:nvSpPr>
          <p:cNvPr id="244" name="TextBox 244"/>
          <p:cNvSpPr txBox="1"/>
          <p:nvPr/>
        </p:nvSpPr>
        <p:spPr>
          <a:xfrm>
            <a:off x="10795104" y="7449609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30 K</a:t>
            </a:r>
          </a:p>
        </p:txBody>
      </p:sp>
      <p:sp>
        <p:nvSpPr>
          <p:cNvPr id="245" name="TextBox 245"/>
          <p:cNvSpPr txBox="1"/>
          <p:nvPr/>
        </p:nvSpPr>
        <p:spPr>
          <a:xfrm>
            <a:off x="10787901" y="7934223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100 K</a:t>
            </a:r>
          </a:p>
        </p:txBody>
      </p:sp>
      <p:sp>
        <p:nvSpPr>
          <p:cNvPr id="246" name="TextBox 246"/>
          <p:cNvSpPr txBox="1"/>
          <p:nvPr/>
        </p:nvSpPr>
        <p:spPr>
          <a:xfrm>
            <a:off x="10790686" y="8406360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66.4 K</a:t>
            </a:r>
          </a:p>
        </p:txBody>
      </p:sp>
      <p:sp>
        <p:nvSpPr>
          <p:cNvPr id="247" name="TextBox 247"/>
          <p:cNvSpPr txBox="1"/>
          <p:nvPr/>
        </p:nvSpPr>
        <p:spPr>
          <a:xfrm>
            <a:off x="10818826" y="8874295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730.5 K</a:t>
            </a:r>
          </a:p>
        </p:txBody>
      </p:sp>
      <p:sp>
        <p:nvSpPr>
          <p:cNvPr id="248" name="TextBox 248"/>
          <p:cNvSpPr txBox="1"/>
          <p:nvPr/>
        </p:nvSpPr>
        <p:spPr>
          <a:xfrm>
            <a:off x="10818826" y="9336218"/>
            <a:ext cx="1339549" cy="2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56D785"/>
                </a:solidFill>
                <a:latin typeface="DM Sans Bold"/>
              </a:rPr>
              <a:t>373.5 K</a:t>
            </a:r>
          </a:p>
        </p:txBody>
      </p:sp>
      <p:sp>
        <p:nvSpPr>
          <p:cNvPr id="249" name="AutoShape 249"/>
          <p:cNvSpPr/>
          <p:nvPr/>
        </p:nvSpPr>
        <p:spPr>
          <a:xfrm>
            <a:off x="10512173" y="2620074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0" name="AutoShape 250"/>
          <p:cNvSpPr/>
          <p:nvPr/>
        </p:nvSpPr>
        <p:spPr>
          <a:xfrm>
            <a:off x="10512173" y="3092267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1" name="AutoShape 251"/>
          <p:cNvSpPr/>
          <p:nvPr/>
        </p:nvSpPr>
        <p:spPr>
          <a:xfrm>
            <a:off x="10512173" y="3564460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2" name="AutoShape 252"/>
          <p:cNvSpPr/>
          <p:nvPr/>
        </p:nvSpPr>
        <p:spPr>
          <a:xfrm>
            <a:off x="10512173" y="4036653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3" name="AutoShape 253"/>
          <p:cNvSpPr/>
          <p:nvPr/>
        </p:nvSpPr>
        <p:spPr>
          <a:xfrm>
            <a:off x="10512173" y="450884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4" name="AutoShape 254"/>
          <p:cNvSpPr/>
          <p:nvPr/>
        </p:nvSpPr>
        <p:spPr>
          <a:xfrm>
            <a:off x="10512173" y="498103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5" name="AutoShape 255"/>
          <p:cNvSpPr/>
          <p:nvPr/>
        </p:nvSpPr>
        <p:spPr>
          <a:xfrm>
            <a:off x="10512173" y="545323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6" name="AutoShape 256"/>
          <p:cNvSpPr/>
          <p:nvPr/>
        </p:nvSpPr>
        <p:spPr>
          <a:xfrm>
            <a:off x="10512173" y="592542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7" name="AutoShape 257"/>
          <p:cNvSpPr/>
          <p:nvPr/>
        </p:nvSpPr>
        <p:spPr>
          <a:xfrm>
            <a:off x="10512173" y="6397618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8" name="AutoShape 258"/>
          <p:cNvSpPr/>
          <p:nvPr/>
        </p:nvSpPr>
        <p:spPr>
          <a:xfrm>
            <a:off x="10512173" y="6869811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9" name="AutoShape 259"/>
          <p:cNvSpPr/>
          <p:nvPr/>
        </p:nvSpPr>
        <p:spPr>
          <a:xfrm>
            <a:off x="10512173" y="7342004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0" name="AutoShape 260"/>
          <p:cNvSpPr/>
          <p:nvPr/>
        </p:nvSpPr>
        <p:spPr>
          <a:xfrm>
            <a:off x="10512173" y="7814197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1" name="AutoShape 261"/>
          <p:cNvSpPr/>
          <p:nvPr/>
        </p:nvSpPr>
        <p:spPr>
          <a:xfrm>
            <a:off x="10512173" y="8286390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2" name="AutoShape 262"/>
          <p:cNvSpPr/>
          <p:nvPr/>
        </p:nvSpPr>
        <p:spPr>
          <a:xfrm>
            <a:off x="10512078" y="8750387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3" name="AutoShape 263"/>
          <p:cNvSpPr/>
          <p:nvPr/>
        </p:nvSpPr>
        <p:spPr>
          <a:xfrm>
            <a:off x="10512173" y="921101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4" name="AutoShape 264"/>
          <p:cNvSpPr/>
          <p:nvPr/>
        </p:nvSpPr>
        <p:spPr>
          <a:xfrm>
            <a:off x="10512078" y="9209874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5" name="TextBox 265"/>
          <p:cNvSpPr txBox="1"/>
          <p:nvPr/>
        </p:nvSpPr>
        <p:spPr>
          <a:xfrm>
            <a:off x="10790686" y="6517588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121.5 K</a:t>
            </a:r>
          </a:p>
        </p:txBody>
      </p:sp>
      <p:grpSp>
        <p:nvGrpSpPr>
          <p:cNvPr id="266" name="Group 266"/>
          <p:cNvGrpSpPr/>
          <p:nvPr/>
        </p:nvGrpSpPr>
        <p:grpSpPr>
          <a:xfrm>
            <a:off x="12593536" y="1605887"/>
            <a:ext cx="1271259" cy="1019756"/>
            <a:chOff x="0" y="0"/>
            <a:chExt cx="498141" cy="399590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498141" cy="399590"/>
            </a:xfrm>
            <a:custGeom>
              <a:avLst/>
              <a:gdLst/>
              <a:ahLst/>
              <a:cxnLst/>
              <a:rect l="l" t="t" r="r" b="b"/>
              <a:pathLst>
                <a:path w="498141" h="399590">
                  <a:moveTo>
                    <a:pt x="170519" y="0"/>
                  </a:moveTo>
                  <a:lnTo>
                    <a:pt x="327622" y="0"/>
                  </a:lnTo>
                  <a:cubicBezTo>
                    <a:pt x="421797" y="0"/>
                    <a:pt x="498141" y="76344"/>
                    <a:pt x="498141" y="170519"/>
                  </a:cubicBezTo>
                  <a:lnTo>
                    <a:pt x="498141" y="229071"/>
                  </a:lnTo>
                  <a:cubicBezTo>
                    <a:pt x="498141" y="323246"/>
                    <a:pt x="421797" y="399590"/>
                    <a:pt x="327622" y="399590"/>
                  </a:cubicBezTo>
                  <a:lnTo>
                    <a:pt x="170519" y="399590"/>
                  </a:lnTo>
                  <a:cubicBezTo>
                    <a:pt x="76344" y="399590"/>
                    <a:pt x="0" y="323246"/>
                    <a:pt x="0" y="229071"/>
                  </a:cubicBezTo>
                  <a:lnTo>
                    <a:pt x="0" y="170519"/>
                  </a:lnTo>
                  <a:cubicBezTo>
                    <a:pt x="0" y="76344"/>
                    <a:pt x="76344" y="0"/>
                    <a:pt x="17051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68" name="TextBox 268"/>
            <p:cNvSpPr txBox="1"/>
            <p:nvPr/>
          </p:nvSpPr>
          <p:spPr>
            <a:xfrm>
              <a:off x="0" y="0"/>
              <a:ext cx="498141" cy="399590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69" name="Group 269"/>
          <p:cNvGrpSpPr/>
          <p:nvPr/>
        </p:nvGrpSpPr>
        <p:grpSpPr>
          <a:xfrm>
            <a:off x="12593536" y="2141844"/>
            <a:ext cx="1900504" cy="2367669"/>
            <a:chOff x="0" y="0"/>
            <a:chExt cx="813241" cy="1013145"/>
          </a:xfrm>
        </p:grpSpPr>
        <p:sp>
          <p:nvSpPr>
            <p:cNvPr id="270" name="Freeform 270"/>
            <p:cNvSpPr/>
            <p:nvPr/>
          </p:nvSpPr>
          <p:spPr>
            <a:xfrm>
              <a:off x="0" y="0"/>
              <a:ext cx="813241" cy="1013145"/>
            </a:xfrm>
            <a:custGeom>
              <a:avLst/>
              <a:gdLst/>
              <a:ahLst/>
              <a:cxnLst/>
              <a:rect l="l" t="t" r="r" b="b"/>
              <a:pathLst>
                <a:path w="813241" h="1013145">
                  <a:moveTo>
                    <a:pt x="114061" y="0"/>
                  </a:moveTo>
                  <a:lnTo>
                    <a:pt x="699180" y="0"/>
                  </a:lnTo>
                  <a:cubicBezTo>
                    <a:pt x="762174" y="0"/>
                    <a:pt x="813241" y="51067"/>
                    <a:pt x="813241" y="114061"/>
                  </a:cubicBezTo>
                  <a:lnTo>
                    <a:pt x="813241" y="899083"/>
                  </a:lnTo>
                  <a:cubicBezTo>
                    <a:pt x="813241" y="962078"/>
                    <a:pt x="762174" y="1013145"/>
                    <a:pt x="699180" y="1013145"/>
                  </a:cubicBezTo>
                  <a:lnTo>
                    <a:pt x="114061" y="1013145"/>
                  </a:lnTo>
                  <a:cubicBezTo>
                    <a:pt x="51067" y="1013145"/>
                    <a:pt x="0" y="962078"/>
                    <a:pt x="0" y="899083"/>
                  </a:cubicBezTo>
                  <a:lnTo>
                    <a:pt x="0" y="114061"/>
                  </a:lnTo>
                  <a:cubicBezTo>
                    <a:pt x="0" y="51067"/>
                    <a:pt x="51067" y="0"/>
                    <a:pt x="114061" y="0"/>
                  </a:cubicBezTo>
                  <a:close/>
                </a:path>
              </a:pathLst>
            </a:custGeom>
            <a:solidFill>
              <a:srgbClr val="CEFFB9"/>
            </a:solidFill>
            <a:ln cap="rnd">
              <a:noFill/>
              <a:prstDash val="solid"/>
              <a:round/>
            </a:ln>
          </p:spPr>
        </p:sp>
        <p:sp>
          <p:nvSpPr>
            <p:cNvPr id="271" name="TextBox 271"/>
            <p:cNvSpPr txBox="1"/>
            <p:nvPr/>
          </p:nvSpPr>
          <p:spPr>
            <a:xfrm>
              <a:off x="0" y="0"/>
              <a:ext cx="813241" cy="1013145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72" name="Group 272"/>
          <p:cNvGrpSpPr/>
          <p:nvPr/>
        </p:nvGrpSpPr>
        <p:grpSpPr>
          <a:xfrm>
            <a:off x="12590335" y="2141844"/>
            <a:ext cx="1900155" cy="951090"/>
            <a:chOff x="0" y="0"/>
            <a:chExt cx="813092" cy="406979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813092" cy="406979"/>
            </a:xfrm>
            <a:custGeom>
              <a:avLst/>
              <a:gdLst/>
              <a:ahLst/>
              <a:cxnLst/>
              <a:rect l="l" t="t" r="r" b="b"/>
              <a:pathLst>
                <a:path w="813092" h="406979">
                  <a:moveTo>
                    <a:pt x="114082" y="0"/>
                  </a:moveTo>
                  <a:lnTo>
                    <a:pt x="699010" y="0"/>
                  </a:lnTo>
                  <a:cubicBezTo>
                    <a:pt x="729266" y="0"/>
                    <a:pt x="758283" y="12019"/>
                    <a:pt x="779678" y="33414"/>
                  </a:cubicBezTo>
                  <a:cubicBezTo>
                    <a:pt x="801072" y="54808"/>
                    <a:pt x="813092" y="83826"/>
                    <a:pt x="813092" y="114082"/>
                  </a:cubicBezTo>
                  <a:lnTo>
                    <a:pt x="813092" y="292897"/>
                  </a:lnTo>
                  <a:cubicBezTo>
                    <a:pt x="813092" y="323153"/>
                    <a:pt x="801072" y="352171"/>
                    <a:pt x="779678" y="373565"/>
                  </a:cubicBezTo>
                  <a:cubicBezTo>
                    <a:pt x="758283" y="394960"/>
                    <a:pt x="729266" y="406979"/>
                    <a:pt x="699010" y="406979"/>
                  </a:cubicBezTo>
                  <a:lnTo>
                    <a:pt x="114082" y="406979"/>
                  </a:lnTo>
                  <a:cubicBezTo>
                    <a:pt x="83826" y="406979"/>
                    <a:pt x="54808" y="394960"/>
                    <a:pt x="33414" y="373565"/>
                  </a:cubicBezTo>
                  <a:cubicBezTo>
                    <a:pt x="12019" y="352171"/>
                    <a:pt x="0" y="323153"/>
                    <a:pt x="0" y="292897"/>
                  </a:cubicBezTo>
                  <a:lnTo>
                    <a:pt x="0" y="114082"/>
                  </a:lnTo>
                  <a:cubicBezTo>
                    <a:pt x="0" y="83826"/>
                    <a:pt x="12019" y="54808"/>
                    <a:pt x="33414" y="33414"/>
                  </a:cubicBezTo>
                  <a:cubicBezTo>
                    <a:pt x="54808" y="12019"/>
                    <a:pt x="83826" y="0"/>
                    <a:pt x="114082" y="0"/>
                  </a:cubicBezTo>
                  <a:close/>
                </a:path>
              </a:pathLst>
            </a:custGeom>
            <a:solidFill>
              <a:srgbClr val="CEFFB9"/>
            </a:solidFill>
            <a:ln cap="rnd">
              <a:noFill/>
              <a:prstDash val="solid"/>
              <a:round/>
            </a:ln>
          </p:spPr>
        </p:sp>
        <p:sp>
          <p:nvSpPr>
            <p:cNvPr id="274" name="TextBox 274"/>
            <p:cNvSpPr txBox="1"/>
            <p:nvPr/>
          </p:nvSpPr>
          <p:spPr>
            <a:xfrm>
              <a:off x="0" y="0"/>
              <a:ext cx="813092" cy="406979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75" name="Group 275"/>
          <p:cNvGrpSpPr/>
          <p:nvPr/>
        </p:nvGrpSpPr>
        <p:grpSpPr>
          <a:xfrm>
            <a:off x="12596417" y="2629302"/>
            <a:ext cx="1900289" cy="938146"/>
            <a:chOff x="0" y="0"/>
            <a:chExt cx="500014" cy="246850"/>
          </a:xfrm>
        </p:grpSpPr>
        <p:sp>
          <p:nvSpPr>
            <p:cNvPr id="276" name="Freeform 276"/>
            <p:cNvSpPr/>
            <p:nvPr/>
          </p:nvSpPr>
          <p:spPr>
            <a:xfrm>
              <a:off x="0" y="0"/>
              <a:ext cx="500014" cy="246850"/>
            </a:xfrm>
            <a:custGeom>
              <a:avLst/>
              <a:gdLst/>
              <a:ahLst/>
              <a:cxnLst/>
              <a:rect l="l" t="t" r="r" b="b"/>
              <a:pathLst>
                <a:path w="500014" h="246850">
                  <a:moveTo>
                    <a:pt x="0" y="0"/>
                  </a:moveTo>
                  <a:lnTo>
                    <a:pt x="500014" y="0"/>
                  </a:lnTo>
                  <a:lnTo>
                    <a:pt x="500014" y="246850"/>
                  </a:lnTo>
                  <a:lnTo>
                    <a:pt x="0" y="246850"/>
                  </a:lnTo>
                  <a:close/>
                </a:path>
              </a:pathLst>
            </a:custGeom>
            <a:solidFill>
              <a:srgbClr val="D8EFCE"/>
            </a:solidFill>
          </p:spPr>
        </p:sp>
        <p:sp>
          <p:nvSpPr>
            <p:cNvPr id="277" name="TextBox 277"/>
            <p:cNvSpPr txBox="1"/>
            <p:nvPr/>
          </p:nvSpPr>
          <p:spPr>
            <a:xfrm>
              <a:off x="0" y="-38100"/>
              <a:ext cx="500014" cy="284950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78" name="Group 278"/>
          <p:cNvGrpSpPr/>
          <p:nvPr/>
        </p:nvGrpSpPr>
        <p:grpSpPr>
          <a:xfrm>
            <a:off x="12593536" y="3566741"/>
            <a:ext cx="1901696" cy="476585"/>
            <a:chOff x="0" y="0"/>
            <a:chExt cx="500384" cy="125402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500384" cy="125402"/>
            </a:xfrm>
            <a:custGeom>
              <a:avLst/>
              <a:gdLst/>
              <a:ahLst/>
              <a:cxnLst/>
              <a:rect l="l" t="t" r="r" b="b"/>
              <a:pathLst>
                <a:path w="500384" h="125402">
                  <a:moveTo>
                    <a:pt x="0" y="0"/>
                  </a:moveTo>
                  <a:lnTo>
                    <a:pt x="500384" y="0"/>
                  </a:lnTo>
                  <a:lnTo>
                    <a:pt x="500384" y="125402"/>
                  </a:lnTo>
                  <a:lnTo>
                    <a:pt x="0" y="125402"/>
                  </a:lnTo>
                  <a:close/>
                </a:path>
              </a:pathLst>
            </a:custGeom>
            <a:solidFill>
              <a:srgbClr val="91BF7D"/>
            </a:solidFill>
          </p:spPr>
        </p:sp>
        <p:sp>
          <p:nvSpPr>
            <p:cNvPr id="280" name="TextBox 280"/>
            <p:cNvSpPr txBox="1"/>
            <p:nvPr/>
          </p:nvSpPr>
          <p:spPr>
            <a:xfrm>
              <a:off x="0" y="-38100"/>
              <a:ext cx="500384" cy="163502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81" name="Group 281"/>
          <p:cNvGrpSpPr/>
          <p:nvPr/>
        </p:nvGrpSpPr>
        <p:grpSpPr>
          <a:xfrm>
            <a:off x="12593536" y="8797138"/>
            <a:ext cx="1901696" cy="905624"/>
            <a:chOff x="0" y="0"/>
            <a:chExt cx="813751" cy="387524"/>
          </a:xfrm>
        </p:grpSpPr>
        <p:sp>
          <p:nvSpPr>
            <p:cNvPr id="282" name="Freeform 282"/>
            <p:cNvSpPr/>
            <p:nvPr/>
          </p:nvSpPr>
          <p:spPr>
            <a:xfrm>
              <a:off x="0" y="0"/>
              <a:ext cx="813751" cy="387524"/>
            </a:xfrm>
            <a:custGeom>
              <a:avLst/>
              <a:gdLst/>
              <a:ahLst/>
              <a:cxnLst/>
              <a:rect l="l" t="t" r="r" b="b"/>
              <a:pathLst>
                <a:path w="813751" h="387524">
                  <a:moveTo>
                    <a:pt x="113990" y="0"/>
                  </a:moveTo>
                  <a:lnTo>
                    <a:pt x="699761" y="0"/>
                  </a:lnTo>
                  <a:cubicBezTo>
                    <a:pt x="729993" y="0"/>
                    <a:pt x="758987" y="12010"/>
                    <a:pt x="780364" y="33387"/>
                  </a:cubicBezTo>
                  <a:cubicBezTo>
                    <a:pt x="801741" y="54764"/>
                    <a:pt x="813751" y="83758"/>
                    <a:pt x="813751" y="113990"/>
                  </a:cubicBezTo>
                  <a:lnTo>
                    <a:pt x="813751" y="273534"/>
                  </a:lnTo>
                  <a:cubicBezTo>
                    <a:pt x="813751" y="336489"/>
                    <a:pt x="762716" y="387524"/>
                    <a:pt x="699761" y="387524"/>
                  </a:cubicBezTo>
                  <a:lnTo>
                    <a:pt x="113990" y="387524"/>
                  </a:lnTo>
                  <a:cubicBezTo>
                    <a:pt x="51035" y="387524"/>
                    <a:pt x="0" y="336489"/>
                    <a:pt x="0" y="273534"/>
                  </a:cubicBezTo>
                  <a:lnTo>
                    <a:pt x="0" y="113990"/>
                  </a:lnTo>
                  <a:cubicBezTo>
                    <a:pt x="0" y="51035"/>
                    <a:pt x="51035" y="0"/>
                    <a:pt x="113990" y="0"/>
                  </a:cubicBezTo>
                  <a:close/>
                </a:path>
              </a:pathLst>
            </a:custGeom>
            <a:solidFill>
              <a:srgbClr val="4D4D4D"/>
            </a:solidFill>
          </p:spPr>
        </p:sp>
        <p:sp>
          <p:nvSpPr>
            <p:cNvPr id="283" name="TextBox 283"/>
            <p:cNvSpPr txBox="1"/>
            <p:nvPr/>
          </p:nvSpPr>
          <p:spPr>
            <a:xfrm>
              <a:off x="0" y="0"/>
              <a:ext cx="813751" cy="387524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84" name="Group 284"/>
          <p:cNvGrpSpPr/>
          <p:nvPr/>
        </p:nvGrpSpPr>
        <p:grpSpPr>
          <a:xfrm>
            <a:off x="12593536" y="4039640"/>
            <a:ext cx="1901696" cy="5099065"/>
            <a:chOff x="0" y="0"/>
            <a:chExt cx="813751" cy="2181931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813751" cy="2181932"/>
            </a:xfrm>
            <a:custGeom>
              <a:avLst/>
              <a:gdLst/>
              <a:ahLst/>
              <a:cxnLst/>
              <a:rect l="l" t="t" r="r" b="b"/>
              <a:pathLst>
                <a:path w="813751" h="2181932">
                  <a:moveTo>
                    <a:pt x="113990" y="0"/>
                  </a:moveTo>
                  <a:lnTo>
                    <a:pt x="699761" y="0"/>
                  </a:lnTo>
                  <a:cubicBezTo>
                    <a:pt x="729993" y="0"/>
                    <a:pt x="758987" y="12010"/>
                    <a:pt x="780364" y="33387"/>
                  </a:cubicBezTo>
                  <a:cubicBezTo>
                    <a:pt x="801741" y="54764"/>
                    <a:pt x="813751" y="83758"/>
                    <a:pt x="813751" y="113990"/>
                  </a:cubicBezTo>
                  <a:lnTo>
                    <a:pt x="813751" y="2067942"/>
                  </a:lnTo>
                  <a:cubicBezTo>
                    <a:pt x="813751" y="2130897"/>
                    <a:pt x="762716" y="2181932"/>
                    <a:pt x="699761" y="2181932"/>
                  </a:cubicBezTo>
                  <a:lnTo>
                    <a:pt x="113990" y="2181932"/>
                  </a:lnTo>
                  <a:cubicBezTo>
                    <a:pt x="51035" y="2181932"/>
                    <a:pt x="0" y="2130897"/>
                    <a:pt x="0" y="2067942"/>
                  </a:cubicBezTo>
                  <a:lnTo>
                    <a:pt x="0" y="113990"/>
                  </a:lnTo>
                  <a:cubicBezTo>
                    <a:pt x="0" y="51035"/>
                    <a:pt x="51035" y="0"/>
                    <a:pt x="113990" y="0"/>
                  </a:cubicBezTo>
                  <a:close/>
                </a:path>
              </a:pathLst>
            </a:custGeom>
            <a:solidFill>
              <a:srgbClr val="EFCEC8"/>
            </a:solidFill>
            <a:ln cap="rnd">
              <a:noFill/>
              <a:prstDash val="solid"/>
              <a:round/>
            </a:ln>
          </p:spPr>
        </p:sp>
        <p:sp>
          <p:nvSpPr>
            <p:cNvPr id="286" name="TextBox 286"/>
            <p:cNvSpPr txBox="1"/>
            <p:nvPr/>
          </p:nvSpPr>
          <p:spPr>
            <a:xfrm>
              <a:off x="0" y="0"/>
              <a:ext cx="813751" cy="2181931"/>
            </a:xfrm>
            <a:prstGeom prst="rect">
              <a:avLst/>
            </a:prstGeom>
          </p:spPr>
          <p:txBody>
            <a:bodyPr lIns="76790" tIns="76790" rIns="76790" bIns="76790" rtlCol="0" anchor="ctr"/>
            <a:lstStyle/>
            <a:p>
              <a:pPr algn="ctr">
                <a:lnSpc>
                  <a:spcPts val="2025"/>
                </a:lnSpc>
              </a:pPr>
              <a:endParaRPr/>
            </a:p>
          </p:txBody>
        </p:sp>
      </p:grpSp>
      <p:grpSp>
        <p:nvGrpSpPr>
          <p:cNvPr id="287" name="Group 287"/>
          <p:cNvGrpSpPr/>
          <p:nvPr/>
        </p:nvGrpSpPr>
        <p:grpSpPr>
          <a:xfrm>
            <a:off x="12593536" y="4039640"/>
            <a:ext cx="1901696" cy="476585"/>
            <a:chOff x="0" y="0"/>
            <a:chExt cx="500384" cy="125402"/>
          </a:xfrm>
        </p:grpSpPr>
        <p:sp>
          <p:nvSpPr>
            <p:cNvPr id="288" name="Freeform 288"/>
            <p:cNvSpPr/>
            <p:nvPr/>
          </p:nvSpPr>
          <p:spPr>
            <a:xfrm>
              <a:off x="0" y="0"/>
              <a:ext cx="500384" cy="125402"/>
            </a:xfrm>
            <a:custGeom>
              <a:avLst/>
              <a:gdLst/>
              <a:ahLst/>
              <a:cxnLst/>
              <a:rect l="l" t="t" r="r" b="b"/>
              <a:pathLst>
                <a:path w="500384" h="125402">
                  <a:moveTo>
                    <a:pt x="0" y="0"/>
                  </a:moveTo>
                  <a:lnTo>
                    <a:pt x="500384" y="0"/>
                  </a:lnTo>
                  <a:lnTo>
                    <a:pt x="500384" y="125402"/>
                  </a:lnTo>
                  <a:lnTo>
                    <a:pt x="0" y="125402"/>
                  </a:lnTo>
                  <a:close/>
                </a:path>
              </a:pathLst>
            </a:custGeom>
            <a:solidFill>
              <a:srgbClr val="E6B4AB"/>
            </a:solidFill>
          </p:spPr>
        </p:sp>
        <p:sp>
          <p:nvSpPr>
            <p:cNvPr id="289" name="TextBox 289"/>
            <p:cNvSpPr txBox="1"/>
            <p:nvPr/>
          </p:nvSpPr>
          <p:spPr>
            <a:xfrm>
              <a:off x="0" y="-38100"/>
              <a:ext cx="500384" cy="163502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90" name="Group 290"/>
          <p:cNvGrpSpPr/>
          <p:nvPr/>
        </p:nvGrpSpPr>
        <p:grpSpPr>
          <a:xfrm>
            <a:off x="12593525" y="8752022"/>
            <a:ext cx="1900504" cy="464399"/>
            <a:chOff x="0" y="0"/>
            <a:chExt cx="500071" cy="122195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500071" cy="122195"/>
            </a:xfrm>
            <a:custGeom>
              <a:avLst/>
              <a:gdLst/>
              <a:ahLst/>
              <a:cxnLst/>
              <a:rect l="l" t="t" r="r" b="b"/>
              <a:pathLst>
                <a:path w="500071" h="122195">
                  <a:moveTo>
                    <a:pt x="0" y="0"/>
                  </a:moveTo>
                  <a:lnTo>
                    <a:pt x="500071" y="0"/>
                  </a:lnTo>
                  <a:lnTo>
                    <a:pt x="500071" y="122195"/>
                  </a:lnTo>
                  <a:lnTo>
                    <a:pt x="0" y="122195"/>
                  </a:lnTo>
                  <a:close/>
                </a:path>
              </a:pathLst>
            </a:custGeom>
            <a:solidFill>
              <a:srgbClr val="ED9788"/>
            </a:solidFill>
          </p:spPr>
        </p:sp>
        <p:sp>
          <p:nvSpPr>
            <p:cNvPr id="292" name="TextBox 292"/>
            <p:cNvSpPr txBox="1"/>
            <p:nvPr/>
          </p:nvSpPr>
          <p:spPr>
            <a:xfrm>
              <a:off x="0" y="-38100"/>
              <a:ext cx="500071" cy="160295"/>
            </a:xfrm>
            <a:prstGeom prst="rect">
              <a:avLst/>
            </a:prstGeom>
          </p:spPr>
          <p:txBody>
            <a:bodyPr lIns="54606" tIns="54606" rIns="54606" bIns="5460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93" name="AutoShape 293"/>
          <p:cNvSpPr/>
          <p:nvPr/>
        </p:nvSpPr>
        <p:spPr>
          <a:xfrm>
            <a:off x="12595759" y="2623061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4" name="AutoShape 294"/>
          <p:cNvSpPr/>
          <p:nvPr/>
        </p:nvSpPr>
        <p:spPr>
          <a:xfrm>
            <a:off x="12595759" y="3095254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5" name="AutoShape 295"/>
          <p:cNvSpPr/>
          <p:nvPr/>
        </p:nvSpPr>
        <p:spPr>
          <a:xfrm>
            <a:off x="12595759" y="3567447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6" name="AutoShape 296"/>
          <p:cNvSpPr/>
          <p:nvPr/>
        </p:nvSpPr>
        <p:spPr>
          <a:xfrm>
            <a:off x="12595759" y="4039640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7" name="AutoShape 297"/>
          <p:cNvSpPr/>
          <p:nvPr/>
        </p:nvSpPr>
        <p:spPr>
          <a:xfrm>
            <a:off x="12595759" y="4511833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8" name="AutoShape 298"/>
          <p:cNvSpPr/>
          <p:nvPr/>
        </p:nvSpPr>
        <p:spPr>
          <a:xfrm>
            <a:off x="12595759" y="498402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9" name="AutoShape 299"/>
          <p:cNvSpPr/>
          <p:nvPr/>
        </p:nvSpPr>
        <p:spPr>
          <a:xfrm>
            <a:off x="12595759" y="545621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0" name="AutoShape 300"/>
          <p:cNvSpPr/>
          <p:nvPr/>
        </p:nvSpPr>
        <p:spPr>
          <a:xfrm>
            <a:off x="12595759" y="592841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1" name="AutoShape 301"/>
          <p:cNvSpPr/>
          <p:nvPr/>
        </p:nvSpPr>
        <p:spPr>
          <a:xfrm>
            <a:off x="12595759" y="640060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2" name="AutoShape 302"/>
          <p:cNvSpPr/>
          <p:nvPr/>
        </p:nvSpPr>
        <p:spPr>
          <a:xfrm>
            <a:off x="12595759" y="687279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3" name="AutoShape 303"/>
          <p:cNvSpPr/>
          <p:nvPr/>
        </p:nvSpPr>
        <p:spPr>
          <a:xfrm>
            <a:off x="12595759" y="734499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4" name="AutoShape 304"/>
          <p:cNvSpPr/>
          <p:nvPr/>
        </p:nvSpPr>
        <p:spPr>
          <a:xfrm>
            <a:off x="12595759" y="781718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5" name="AutoShape 305"/>
          <p:cNvSpPr/>
          <p:nvPr/>
        </p:nvSpPr>
        <p:spPr>
          <a:xfrm>
            <a:off x="12595759" y="8289378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6" name="AutoShape 306"/>
          <p:cNvSpPr/>
          <p:nvPr/>
        </p:nvSpPr>
        <p:spPr>
          <a:xfrm>
            <a:off x="12595759" y="8750100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7" name="AutoShape 307"/>
          <p:cNvSpPr/>
          <p:nvPr/>
        </p:nvSpPr>
        <p:spPr>
          <a:xfrm>
            <a:off x="12595759" y="920923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8" name="TextBox 308"/>
          <p:cNvSpPr txBox="1"/>
          <p:nvPr/>
        </p:nvSpPr>
        <p:spPr>
          <a:xfrm>
            <a:off x="12874002" y="2743329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1.76 M</a:t>
            </a:r>
          </a:p>
        </p:txBody>
      </p:sp>
      <p:sp>
        <p:nvSpPr>
          <p:cNvPr id="309" name="TextBox 309"/>
          <p:cNvSpPr txBox="1"/>
          <p:nvPr/>
        </p:nvSpPr>
        <p:spPr>
          <a:xfrm>
            <a:off x="12874281" y="3220295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100 K</a:t>
            </a:r>
          </a:p>
        </p:txBody>
      </p:sp>
      <p:sp>
        <p:nvSpPr>
          <p:cNvPr id="310" name="TextBox 310"/>
          <p:cNvSpPr txBox="1"/>
          <p:nvPr/>
        </p:nvSpPr>
        <p:spPr>
          <a:xfrm>
            <a:off x="12874559" y="3688746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1.88 M</a:t>
            </a:r>
          </a:p>
        </p:txBody>
      </p:sp>
      <p:sp>
        <p:nvSpPr>
          <p:cNvPr id="311" name="TextBox 311"/>
          <p:cNvSpPr txBox="1"/>
          <p:nvPr/>
        </p:nvSpPr>
        <p:spPr>
          <a:xfrm>
            <a:off x="12872888" y="1741605"/>
            <a:ext cx="712057" cy="26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2"/>
              </a:lnSpc>
              <a:spcBef>
                <a:spcPct val="0"/>
              </a:spcBef>
            </a:pPr>
            <a:r>
              <a:rPr lang="en-US" sz="1801">
                <a:solidFill>
                  <a:srgbClr val="000000"/>
                </a:solidFill>
                <a:latin typeface="DM Sans Bold"/>
              </a:rPr>
              <a:t>2027</a:t>
            </a:r>
          </a:p>
        </p:txBody>
      </p:sp>
      <p:sp>
        <p:nvSpPr>
          <p:cNvPr id="312" name="TextBox 312"/>
          <p:cNvSpPr txBox="1"/>
          <p:nvPr/>
        </p:nvSpPr>
        <p:spPr>
          <a:xfrm>
            <a:off x="12872888" y="4643715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54 K</a:t>
            </a:r>
          </a:p>
        </p:txBody>
      </p:sp>
      <p:sp>
        <p:nvSpPr>
          <p:cNvPr id="313" name="TextBox 313"/>
          <p:cNvSpPr txBox="1"/>
          <p:nvPr/>
        </p:nvSpPr>
        <p:spPr>
          <a:xfrm>
            <a:off x="12875116" y="5115908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25 K</a:t>
            </a:r>
          </a:p>
        </p:txBody>
      </p:sp>
      <p:sp>
        <p:nvSpPr>
          <p:cNvPr id="314" name="TextBox 314"/>
          <p:cNvSpPr txBox="1"/>
          <p:nvPr/>
        </p:nvSpPr>
        <p:spPr>
          <a:xfrm>
            <a:off x="12875395" y="5578623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5 K</a:t>
            </a:r>
          </a:p>
        </p:txBody>
      </p:sp>
      <p:sp>
        <p:nvSpPr>
          <p:cNvPr id="315" name="TextBox 315"/>
          <p:cNvSpPr txBox="1"/>
          <p:nvPr/>
        </p:nvSpPr>
        <p:spPr>
          <a:xfrm>
            <a:off x="12873445" y="6050760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437.4 K</a:t>
            </a:r>
          </a:p>
        </p:txBody>
      </p:sp>
      <p:sp>
        <p:nvSpPr>
          <p:cNvPr id="316" name="TextBox 316"/>
          <p:cNvSpPr txBox="1"/>
          <p:nvPr/>
        </p:nvSpPr>
        <p:spPr>
          <a:xfrm>
            <a:off x="12875673" y="6974632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50 K</a:t>
            </a:r>
          </a:p>
        </p:txBody>
      </p:sp>
      <p:sp>
        <p:nvSpPr>
          <p:cNvPr id="317" name="TextBox 317"/>
          <p:cNvSpPr txBox="1"/>
          <p:nvPr/>
        </p:nvSpPr>
        <p:spPr>
          <a:xfrm>
            <a:off x="12875952" y="7452596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50 K</a:t>
            </a:r>
          </a:p>
        </p:txBody>
      </p:sp>
      <p:sp>
        <p:nvSpPr>
          <p:cNvPr id="318" name="TextBox 318"/>
          <p:cNvSpPr txBox="1"/>
          <p:nvPr/>
        </p:nvSpPr>
        <p:spPr>
          <a:xfrm>
            <a:off x="12868749" y="7937210"/>
            <a:ext cx="1339549" cy="2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33 K</a:t>
            </a:r>
          </a:p>
        </p:txBody>
      </p:sp>
      <p:sp>
        <p:nvSpPr>
          <p:cNvPr id="319" name="TextBox 319"/>
          <p:cNvSpPr txBox="1"/>
          <p:nvPr/>
        </p:nvSpPr>
        <p:spPr>
          <a:xfrm>
            <a:off x="12871534" y="8409348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83.7 K</a:t>
            </a:r>
          </a:p>
        </p:txBody>
      </p:sp>
      <p:sp>
        <p:nvSpPr>
          <p:cNvPr id="320" name="TextBox 320"/>
          <p:cNvSpPr txBox="1"/>
          <p:nvPr/>
        </p:nvSpPr>
        <p:spPr>
          <a:xfrm>
            <a:off x="12876787" y="8871307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920.3 K</a:t>
            </a:r>
          </a:p>
        </p:txBody>
      </p:sp>
      <p:sp>
        <p:nvSpPr>
          <p:cNvPr id="321" name="TextBox 321"/>
          <p:cNvSpPr txBox="1"/>
          <p:nvPr/>
        </p:nvSpPr>
        <p:spPr>
          <a:xfrm>
            <a:off x="12898971" y="9333178"/>
            <a:ext cx="1339549" cy="21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56D785"/>
                </a:solidFill>
                <a:latin typeface="DM Sans Bold"/>
              </a:rPr>
              <a:t>934.8 K</a:t>
            </a:r>
          </a:p>
        </p:txBody>
      </p:sp>
      <p:sp>
        <p:nvSpPr>
          <p:cNvPr id="322" name="AutoShape 322"/>
          <p:cNvSpPr/>
          <p:nvPr/>
        </p:nvSpPr>
        <p:spPr>
          <a:xfrm>
            <a:off x="12593021" y="2623061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3" name="AutoShape 323"/>
          <p:cNvSpPr/>
          <p:nvPr/>
        </p:nvSpPr>
        <p:spPr>
          <a:xfrm>
            <a:off x="12593021" y="3095254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4" name="AutoShape 324"/>
          <p:cNvSpPr/>
          <p:nvPr/>
        </p:nvSpPr>
        <p:spPr>
          <a:xfrm>
            <a:off x="12593021" y="3567447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5" name="AutoShape 325"/>
          <p:cNvSpPr/>
          <p:nvPr/>
        </p:nvSpPr>
        <p:spPr>
          <a:xfrm>
            <a:off x="12593021" y="4039640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6" name="AutoShape 326"/>
          <p:cNvSpPr/>
          <p:nvPr/>
        </p:nvSpPr>
        <p:spPr>
          <a:xfrm>
            <a:off x="12593021" y="4511833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7" name="AutoShape 327"/>
          <p:cNvSpPr/>
          <p:nvPr/>
        </p:nvSpPr>
        <p:spPr>
          <a:xfrm>
            <a:off x="12593021" y="4984026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8" name="AutoShape 328"/>
          <p:cNvSpPr/>
          <p:nvPr/>
        </p:nvSpPr>
        <p:spPr>
          <a:xfrm>
            <a:off x="12593021" y="545621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9" name="AutoShape 329"/>
          <p:cNvSpPr/>
          <p:nvPr/>
        </p:nvSpPr>
        <p:spPr>
          <a:xfrm>
            <a:off x="12593021" y="592841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0" name="AutoShape 330"/>
          <p:cNvSpPr/>
          <p:nvPr/>
        </p:nvSpPr>
        <p:spPr>
          <a:xfrm>
            <a:off x="12593021" y="640060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1" name="AutoShape 331"/>
          <p:cNvSpPr/>
          <p:nvPr/>
        </p:nvSpPr>
        <p:spPr>
          <a:xfrm>
            <a:off x="12593021" y="6872799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2" name="AutoShape 332"/>
          <p:cNvSpPr/>
          <p:nvPr/>
        </p:nvSpPr>
        <p:spPr>
          <a:xfrm>
            <a:off x="12593021" y="734499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3" name="AutoShape 333"/>
          <p:cNvSpPr/>
          <p:nvPr/>
        </p:nvSpPr>
        <p:spPr>
          <a:xfrm>
            <a:off x="12593021" y="7817185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4" name="AutoShape 334"/>
          <p:cNvSpPr/>
          <p:nvPr/>
        </p:nvSpPr>
        <p:spPr>
          <a:xfrm>
            <a:off x="12593021" y="8289378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5" name="AutoShape 335"/>
          <p:cNvSpPr/>
          <p:nvPr/>
        </p:nvSpPr>
        <p:spPr>
          <a:xfrm>
            <a:off x="12593021" y="9214002"/>
            <a:ext cx="1899473" cy="0"/>
          </a:xfrm>
          <a:prstGeom prst="line">
            <a:avLst/>
          </a:prstGeom>
          <a:ln w="9525" cap="flat">
            <a:solidFill>
              <a:srgbClr val="35225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6" name="TextBox 336"/>
          <p:cNvSpPr txBox="1"/>
          <p:nvPr/>
        </p:nvSpPr>
        <p:spPr>
          <a:xfrm>
            <a:off x="12871534" y="6520575"/>
            <a:ext cx="1339549" cy="2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>
                <a:solidFill>
                  <a:srgbClr val="000000"/>
                </a:solidFill>
                <a:latin typeface="DM Sans Bold"/>
              </a:rPr>
              <a:t>182.3 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07290" y="3028832"/>
            <a:ext cx="6436084" cy="6215102"/>
          </a:xfrm>
          <a:custGeom>
            <a:avLst/>
            <a:gdLst/>
            <a:ahLst/>
            <a:cxnLst/>
            <a:rect l="l" t="t" r="r" b="b"/>
            <a:pathLst>
              <a:path w="6436084" h="6215102">
                <a:moveTo>
                  <a:pt x="6436083" y="6215102"/>
                </a:moveTo>
                <a:lnTo>
                  <a:pt x="0" y="6215102"/>
                </a:lnTo>
                <a:lnTo>
                  <a:pt x="0" y="0"/>
                </a:lnTo>
                <a:lnTo>
                  <a:pt x="6436083" y="0"/>
                </a:lnTo>
                <a:lnTo>
                  <a:pt x="6436083" y="62151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714" t="-25160" r="-10434" b="-29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596568" y="4674386"/>
            <a:ext cx="3206957" cy="0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959051" y="6481233"/>
            <a:ext cx="2844475" cy="4070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959051" y="8296220"/>
            <a:ext cx="2844475" cy="0"/>
          </a:xfrm>
          <a:prstGeom prst="line">
            <a:avLst/>
          </a:prstGeom>
          <a:ln w="4762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8803526" y="4009075"/>
            <a:ext cx="3748075" cy="1330622"/>
            <a:chOff x="0" y="0"/>
            <a:chExt cx="770227" cy="2734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0227" cy="273442"/>
            </a:xfrm>
            <a:custGeom>
              <a:avLst/>
              <a:gdLst/>
              <a:ahLst/>
              <a:cxnLst/>
              <a:rect l="l" t="t" r="r" b="b"/>
              <a:pathLst>
                <a:path w="770227" h="273442">
                  <a:moveTo>
                    <a:pt x="51639" y="0"/>
                  </a:moveTo>
                  <a:lnTo>
                    <a:pt x="718587" y="0"/>
                  </a:lnTo>
                  <a:cubicBezTo>
                    <a:pt x="732283" y="0"/>
                    <a:pt x="745418" y="5441"/>
                    <a:pt x="755102" y="15125"/>
                  </a:cubicBezTo>
                  <a:cubicBezTo>
                    <a:pt x="764786" y="24809"/>
                    <a:pt x="770227" y="37944"/>
                    <a:pt x="770227" y="51639"/>
                  </a:cubicBezTo>
                  <a:lnTo>
                    <a:pt x="770227" y="221803"/>
                  </a:lnTo>
                  <a:cubicBezTo>
                    <a:pt x="770227" y="235498"/>
                    <a:pt x="764786" y="248633"/>
                    <a:pt x="755102" y="258317"/>
                  </a:cubicBezTo>
                  <a:cubicBezTo>
                    <a:pt x="745418" y="268001"/>
                    <a:pt x="732283" y="273442"/>
                    <a:pt x="718587" y="273442"/>
                  </a:cubicBezTo>
                  <a:lnTo>
                    <a:pt x="51639" y="273442"/>
                  </a:lnTo>
                  <a:cubicBezTo>
                    <a:pt x="23120" y="273442"/>
                    <a:pt x="0" y="250322"/>
                    <a:pt x="0" y="221803"/>
                  </a:cubicBezTo>
                  <a:lnTo>
                    <a:pt x="0" y="51639"/>
                  </a:lnTo>
                  <a:cubicBezTo>
                    <a:pt x="0" y="23120"/>
                    <a:pt x="23120" y="0"/>
                    <a:pt x="51639" y="0"/>
                  </a:cubicBezTo>
                  <a:close/>
                </a:path>
              </a:pathLst>
            </a:custGeom>
            <a:solidFill>
              <a:srgbClr val="56D785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770227" cy="263917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000000"/>
                  </a:solidFill>
                  <a:latin typeface="DM Sans Bold"/>
                </a:rPr>
                <a:t>AI Program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41351" y="4453580"/>
            <a:ext cx="3567961" cy="40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nva Sans Bold"/>
              </a:rPr>
              <a:t>Core Product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41351" y="6264497"/>
            <a:ext cx="3567961" cy="40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435">
                <a:solidFill>
                  <a:srgbClr val="FFFFFF"/>
                </a:solidFill>
                <a:latin typeface="Canva Sans Bold"/>
              </a:rPr>
              <a:t>Concrete Product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41351" y="8075414"/>
            <a:ext cx="3567961" cy="40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435">
                <a:solidFill>
                  <a:srgbClr val="FFFFFF"/>
                </a:solidFill>
                <a:latin typeface="Canva Sans Bold"/>
              </a:rPr>
              <a:t>Extended Product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803526" y="5819758"/>
            <a:ext cx="3748075" cy="1331091"/>
            <a:chOff x="0" y="0"/>
            <a:chExt cx="770227" cy="2735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0227" cy="273538"/>
            </a:xfrm>
            <a:custGeom>
              <a:avLst/>
              <a:gdLst/>
              <a:ahLst/>
              <a:cxnLst/>
              <a:rect l="l" t="t" r="r" b="b"/>
              <a:pathLst>
                <a:path w="770227" h="273538">
                  <a:moveTo>
                    <a:pt x="51639" y="0"/>
                  </a:moveTo>
                  <a:lnTo>
                    <a:pt x="718587" y="0"/>
                  </a:lnTo>
                  <a:cubicBezTo>
                    <a:pt x="732283" y="0"/>
                    <a:pt x="745418" y="5441"/>
                    <a:pt x="755102" y="15125"/>
                  </a:cubicBezTo>
                  <a:cubicBezTo>
                    <a:pt x="764786" y="24809"/>
                    <a:pt x="770227" y="37944"/>
                    <a:pt x="770227" y="51639"/>
                  </a:cubicBezTo>
                  <a:lnTo>
                    <a:pt x="770227" y="221899"/>
                  </a:lnTo>
                  <a:cubicBezTo>
                    <a:pt x="770227" y="250418"/>
                    <a:pt x="747107" y="273538"/>
                    <a:pt x="718587" y="273538"/>
                  </a:cubicBezTo>
                  <a:lnTo>
                    <a:pt x="51639" y="273538"/>
                  </a:lnTo>
                  <a:cubicBezTo>
                    <a:pt x="23120" y="273538"/>
                    <a:pt x="0" y="250418"/>
                    <a:pt x="0" y="221899"/>
                  </a:cubicBezTo>
                  <a:lnTo>
                    <a:pt x="0" y="51639"/>
                  </a:lnTo>
                  <a:cubicBezTo>
                    <a:pt x="0" y="23120"/>
                    <a:pt x="23120" y="0"/>
                    <a:pt x="51639" y="0"/>
                  </a:cubicBezTo>
                  <a:close/>
                </a:path>
              </a:pathLst>
            </a:custGeom>
            <a:solidFill>
              <a:srgbClr val="27865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770227" cy="264013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FFFFFF"/>
                  </a:solidFill>
                  <a:latin typeface="DM Sans Bold"/>
                </a:rPr>
                <a:t>AI Coach</a:t>
              </a:r>
            </a:p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FFFFFF"/>
                  </a:solidFill>
                  <a:latin typeface="DM Sans Bold"/>
                </a:rPr>
                <a:t>Live Assistance Tool</a:t>
              </a:r>
            </a:p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FFFFFF"/>
                  </a:solidFill>
                  <a:latin typeface="DM Sans Bold"/>
                </a:rPr>
                <a:t>Improvement Tool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03526" y="7630909"/>
            <a:ext cx="3748075" cy="1330622"/>
            <a:chOff x="0" y="0"/>
            <a:chExt cx="770227" cy="2734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0227" cy="273442"/>
            </a:xfrm>
            <a:custGeom>
              <a:avLst/>
              <a:gdLst/>
              <a:ahLst/>
              <a:cxnLst/>
              <a:rect l="l" t="t" r="r" b="b"/>
              <a:pathLst>
                <a:path w="770227" h="273442">
                  <a:moveTo>
                    <a:pt x="51639" y="0"/>
                  </a:moveTo>
                  <a:lnTo>
                    <a:pt x="718587" y="0"/>
                  </a:lnTo>
                  <a:cubicBezTo>
                    <a:pt x="732283" y="0"/>
                    <a:pt x="745418" y="5441"/>
                    <a:pt x="755102" y="15125"/>
                  </a:cubicBezTo>
                  <a:cubicBezTo>
                    <a:pt x="764786" y="24809"/>
                    <a:pt x="770227" y="37944"/>
                    <a:pt x="770227" y="51639"/>
                  </a:cubicBezTo>
                  <a:lnTo>
                    <a:pt x="770227" y="221803"/>
                  </a:lnTo>
                  <a:cubicBezTo>
                    <a:pt x="770227" y="235498"/>
                    <a:pt x="764786" y="248633"/>
                    <a:pt x="755102" y="258317"/>
                  </a:cubicBezTo>
                  <a:cubicBezTo>
                    <a:pt x="745418" y="268001"/>
                    <a:pt x="732283" y="273442"/>
                    <a:pt x="718587" y="273442"/>
                  </a:cubicBezTo>
                  <a:lnTo>
                    <a:pt x="51639" y="273442"/>
                  </a:lnTo>
                  <a:cubicBezTo>
                    <a:pt x="23120" y="273442"/>
                    <a:pt x="0" y="250322"/>
                    <a:pt x="0" y="221803"/>
                  </a:cubicBezTo>
                  <a:lnTo>
                    <a:pt x="0" y="51639"/>
                  </a:lnTo>
                  <a:cubicBezTo>
                    <a:pt x="0" y="23120"/>
                    <a:pt x="23120" y="0"/>
                    <a:pt x="51639" y="0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770227" cy="263917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FFFFFF"/>
                  </a:solidFill>
                  <a:latin typeface="DM Sans Bold"/>
                </a:rPr>
                <a:t>Futuristic Technology</a:t>
              </a:r>
            </a:p>
            <a:p>
              <a:pPr marL="424193" lvl="1" indent="-212097">
                <a:lnSpc>
                  <a:spcPts val="2357"/>
                </a:lnSpc>
                <a:buFont typeface="Arial"/>
                <a:buChar char="•"/>
              </a:pPr>
              <a:r>
                <a:rPr lang="en-US" sz="1964">
                  <a:solidFill>
                    <a:srgbClr val="FFFFFF"/>
                  </a:solidFill>
                  <a:latin typeface="DM Sans Bold"/>
                </a:rPr>
                <a:t>Advanced Features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5400000">
            <a:off x="1806493" y="-33189"/>
            <a:ext cx="517897" cy="1605882"/>
          </a:xfrm>
          <a:custGeom>
            <a:avLst/>
            <a:gdLst/>
            <a:ahLst/>
            <a:cxnLst/>
            <a:rect l="l" t="t" r="r" b="b"/>
            <a:pathLst>
              <a:path w="517897" h="1605882">
                <a:moveTo>
                  <a:pt x="0" y="0"/>
                </a:moveTo>
                <a:lnTo>
                  <a:pt x="517896" y="0"/>
                </a:lnTo>
                <a:lnTo>
                  <a:pt x="517896" y="1605882"/>
                </a:lnTo>
                <a:lnTo>
                  <a:pt x="0" y="1605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14675239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0"/>
                </a:moveTo>
                <a:lnTo>
                  <a:pt x="3838259" y="0"/>
                </a:lnTo>
                <a:lnTo>
                  <a:pt x="3838259" y="3387263"/>
                </a:lnTo>
                <a:lnTo>
                  <a:pt x="0" y="3387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135450" y="7495377"/>
            <a:ext cx="3633011" cy="3206132"/>
          </a:xfrm>
          <a:custGeom>
            <a:avLst/>
            <a:gdLst/>
            <a:ahLst/>
            <a:cxnLst/>
            <a:rect l="l" t="t" r="r" b="b"/>
            <a:pathLst>
              <a:path w="3633011" h="3206132">
                <a:moveTo>
                  <a:pt x="0" y="0"/>
                </a:moveTo>
                <a:lnTo>
                  <a:pt x="3633011" y="0"/>
                </a:lnTo>
                <a:lnTo>
                  <a:pt x="3633011" y="3206132"/>
                </a:lnTo>
                <a:lnTo>
                  <a:pt x="0" y="3206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590992" y="1499084"/>
            <a:ext cx="1058357" cy="1058357"/>
          </a:xfrm>
          <a:custGeom>
            <a:avLst/>
            <a:gdLst/>
            <a:ahLst/>
            <a:cxnLst/>
            <a:rect l="l" t="t" r="r" b="b"/>
            <a:pathLst>
              <a:path w="1058357" h="1058357">
                <a:moveTo>
                  <a:pt x="0" y="0"/>
                </a:moveTo>
                <a:lnTo>
                  <a:pt x="1058356" y="0"/>
                </a:lnTo>
                <a:lnTo>
                  <a:pt x="1058356" y="1058357"/>
                </a:lnTo>
                <a:lnTo>
                  <a:pt x="0" y="10583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62500" y="1618243"/>
            <a:ext cx="7328492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Product description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13271959" y="5674623"/>
            <a:ext cx="5606410" cy="4947657"/>
          </a:xfrm>
          <a:custGeom>
            <a:avLst/>
            <a:gdLst/>
            <a:ahLst/>
            <a:cxnLst/>
            <a:rect l="l" t="t" r="r" b="b"/>
            <a:pathLst>
              <a:path w="5606410" h="4947657">
                <a:moveTo>
                  <a:pt x="5606410" y="4947657"/>
                </a:moveTo>
                <a:lnTo>
                  <a:pt x="0" y="4947657"/>
                </a:lnTo>
                <a:lnTo>
                  <a:pt x="0" y="0"/>
                </a:lnTo>
                <a:lnTo>
                  <a:pt x="5606410" y="0"/>
                </a:lnTo>
                <a:lnTo>
                  <a:pt x="5606410" y="49476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-225498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3387263"/>
                </a:moveTo>
                <a:lnTo>
                  <a:pt x="3838259" y="3387263"/>
                </a:lnTo>
                <a:lnTo>
                  <a:pt x="3838259" y="0"/>
                </a:lnTo>
                <a:lnTo>
                  <a:pt x="0" y="0"/>
                </a:lnTo>
                <a:lnTo>
                  <a:pt x="0" y="3387263"/>
                </a:lnTo>
                <a:close/>
              </a:path>
            </a:pathLst>
          </a:custGeom>
          <a:blipFill>
            <a:blip r:embed="rId4">
              <a:alphaModFix amt="8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68226" y="1919129"/>
            <a:ext cx="8688048" cy="7365045"/>
            <a:chOff x="0" y="0"/>
            <a:chExt cx="956826" cy="8111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826" cy="811122"/>
            </a:xfrm>
            <a:custGeom>
              <a:avLst/>
              <a:gdLst/>
              <a:ahLst/>
              <a:cxnLst/>
              <a:rect l="l" t="t" r="r" b="b"/>
              <a:pathLst>
                <a:path w="956826" h="811122">
                  <a:moveTo>
                    <a:pt x="16931" y="0"/>
                  </a:moveTo>
                  <a:lnTo>
                    <a:pt x="939895" y="0"/>
                  </a:lnTo>
                  <a:cubicBezTo>
                    <a:pt x="944385" y="0"/>
                    <a:pt x="948692" y="1784"/>
                    <a:pt x="951867" y="4959"/>
                  </a:cubicBezTo>
                  <a:cubicBezTo>
                    <a:pt x="955042" y="8134"/>
                    <a:pt x="956826" y="12441"/>
                    <a:pt x="956826" y="16931"/>
                  </a:cubicBezTo>
                  <a:lnTo>
                    <a:pt x="956826" y="794191"/>
                  </a:lnTo>
                  <a:cubicBezTo>
                    <a:pt x="956826" y="798681"/>
                    <a:pt x="955042" y="802988"/>
                    <a:pt x="951867" y="806163"/>
                  </a:cubicBezTo>
                  <a:cubicBezTo>
                    <a:pt x="948692" y="809338"/>
                    <a:pt x="944385" y="811122"/>
                    <a:pt x="939895" y="811122"/>
                  </a:cubicBezTo>
                  <a:lnTo>
                    <a:pt x="16931" y="811122"/>
                  </a:lnTo>
                  <a:cubicBezTo>
                    <a:pt x="12441" y="811122"/>
                    <a:pt x="8134" y="809338"/>
                    <a:pt x="4959" y="806163"/>
                  </a:cubicBezTo>
                  <a:cubicBezTo>
                    <a:pt x="1784" y="802988"/>
                    <a:pt x="0" y="798681"/>
                    <a:pt x="0" y="794191"/>
                  </a:cubicBezTo>
                  <a:lnTo>
                    <a:pt x="0" y="16931"/>
                  </a:lnTo>
                  <a:cubicBezTo>
                    <a:pt x="0" y="12441"/>
                    <a:pt x="1784" y="8134"/>
                    <a:pt x="4959" y="4959"/>
                  </a:cubicBezTo>
                  <a:cubicBezTo>
                    <a:pt x="8134" y="1784"/>
                    <a:pt x="12441" y="0"/>
                    <a:pt x="16931" y="0"/>
                  </a:cubicBezTo>
                  <a:close/>
                </a:path>
              </a:pathLst>
            </a:custGeom>
            <a:blipFill>
              <a:blip r:embed="rId6"/>
              <a:stretch>
                <a:fillRect l="-664" r="-664"/>
              </a:stretch>
            </a:blipFill>
            <a:ln w="85725" cap="sq">
              <a:solidFill>
                <a:srgbClr val="004E35"/>
              </a:solidFill>
              <a:prstDash val="solid"/>
              <a:miter/>
            </a:ln>
          </p:spPr>
        </p:sp>
      </p:grpSp>
      <p:sp>
        <p:nvSpPr>
          <p:cNvPr id="6" name="AutoShape 6"/>
          <p:cNvSpPr/>
          <p:nvPr/>
        </p:nvSpPr>
        <p:spPr>
          <a:xfrm flipV="1">
            <a:off x="3124983" y="6409262"/>
            <a:ext cx="7612240" cy="7620"/>
          </a:xfrm>
          <a:prstGeom prst="line">
            <a:avLst/>
          </a:prstGeom>
          <a:ln w="28575" cap="rnd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5581501" y="2149648"/>
            <a:ext cx="26016" cy="6341777"/>
          </a:xfrm>
          <a:prstGeom prst="line">
            <a:avLst/>
          </a:prstGeom>
          <a:ln w="28575" cap="rnd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4464848" y="7082340"/>
            <a:ext cx="7076291" cy="1421"/>
          </a:xfrm>
          <a:prstGeom prst="line">
            <a:avLst/>
          </a:prstGeom>
          <a:ln w="104775" cap="flat">
            <a:solidFill>
              <a:srgbClr val="F4818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11541139" y="6727668"/>
            <a:ext cx="4378636" cy="709344"/>
            <a:chOff x="0" y="0"/>
            <a:chExt cx="1153221" cy="1868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3221" cy="186823"/>
            </a:xfrm>
            <a:custGeom>
              <a:avLst/>
              <a:gdLst/>
              <a:ahLst/>
              <a:cxnLst/>
              <a:rect l="l" t="t" r="r" b="b"/>
              <a:pathLst>
                <a:path w="1153221" h="186823">
                  <a:moveTo>
                    <a:pt x="44203" y="0"/>
                  </a:moveTo>
                  <a:lnTo>
                    <a:pt x="1109018" y="0"/>
                  </a:lnTo>
                  <a:cubicBezTo>
                    <a:pt x="1133431" y="0"/>
                    <a:pt x="1153221" y="19790"/>
                    <a:pt x="1153221" y="44203"/>
                  </a:cubicBezTo>
                  <a:lnTo>
                    <a:pt x="1153221" y="142620"/>
                  </a:lnTo>
                  <a:cubicBezTo>
                    <a:pt x="1153221" y="167033"/>
                    <a:pt x="1133431" y="186823"/>
                    <a:pt x="1109018" y="186823"/>
                  </a:cubicBezTo>
                  <a:lnTo>
                    <a:pt x="44203" y="186823"/>
                  </a:lnTo>
                  <a:cubicBezTo>
                    <a:pt x="19790" y="186823"/>
                    <a:pt x="0" y="167033"/>
                    <a:pt x="0" y="142620"/>
                  </a:cubicBezTo>
                  <a:lnTo>
                    <a:pt x="0" y="44203"/>
                  </a:lnTo>
                  <a:cubicBezTo>
                    <a:pt x="0" y="19790"/>
                    <a:pt x="19790" y="0"/>
                    <a:pt x="44203" y="0"/>
                  </a:cubicBezTo>
                  <a:close/>
                </a:path>
              </a:pathLst>
            </a:custGeom>
            <a:solidFill>
              <a:srgbClr val="F4818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153221" cy="186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r>
                <a:rPr lang="en-US" sz="2699">
                  <a:solidFill>
                    <a:srgbClr val="000000"/>
                  </a:solidFill>
                  <a:latin typeface="DM Sans Bold"/>
                </a:rPr>
                <a:t>Est. Startup Cost: $351K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41139" y="5246980"/>
            <a:ext cx="4378636" cy="709344"/>
            <a:chOff x="0" y="0"/>
            <a:chExt cx="1153221" cy="1868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3221" cy="186823"/>
            </a:xfrm>
            <a:custGeom>
              <a:avLst/>
              <a:gdLst/>
              <a:ahLst/>
              <a:cxnLst/>
              <a:rect l="l" t="t" r="r" b="b"/>
              <a:pathLst>
                <a:path w="1153221" h="186823">
                  <a:moveTo>
                    <a:pt x="44203" y="0"/>
                  </a:moveTo>
                  <a:lnTo>
                    <a:pt x="1109018" y="0"/>
                  </a:lnTo>
                  <a:cubicBezTo>
                    <a:pt x="1133431" y="0"/>
                    <a:pt x="1153221" y="19790"/>
                    <a:pt x="1153221" y="44203"/>
                  </a:cubicBezTo>
                  <a:lnTo>
                    <a:pt x="1153221" y="142620"/>
                  </a:lnTo>
                  <a:cubicBezTo>
                    <a:pt x="1153221" y="167033"/>
                    <a:pt x="1133431" y="186823"/>
                    <a:pt x="1109018" y="186823"/>
                  </a:cubicBezTo>
                  <a:lnTo>
                    <a:pt x="44203" y="186823"/>
                  </a:lnTo>
                  <a:cubicBezTo>
                    <a:pt x="19790" y="186823"/>
                    <a:pt x="0" y="167033"/>
                    <a:pt x="0" y="142620"/>
                  </a:cubicBezTo>
                  <a:lnTo>
                    <a:pt x="0" y="44203"/>
                  </a:lnTo>
                  <a:cubicBezTo>
                    <a:pt x="0" y="19790"/>
                    <a:pt x="19790" y="0"/>
                    <a:pt x="44203" y="0"/>
                  </a:cubicBezTo>
                  <a:close/>
                </a:path>
              </a:pathLst>
            </a:custGeom>
            <a:solidFill>
              <a:srgbClr val="77DFA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153221" cy="186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r>
                <a:rPr lang="en-US" sz="2699">
                  <a:solidFill>
                    <a:srgbClr val="000000"/>
                  </a:solidFill>
                  <a:latin typeface="DM Sans Bold"/>
                </a:rPr>
                <a:t>Est. Profits: $1.32M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8777551" y="5601652"/>
            <a:ext cx="2763588" cy="0"/>
          </a:xfrm>
          <a:prstGeom prst="line">
            <a:avLst/>
          </a:prstGeom>
          <a:ln w="104775" cap="flat">
            <a:solidFill>
              <a:srgbClr val="77DFA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" name="Group 16"/>
          <p:cNvGrpSpPr/>
          <p:nvPr/>
        </p:nvGrpSpPr>
        <p:grpSpPr>
          <a:xfrm>
            <a:off x="6149183" y="605553"/>
            <a:ext cx="5989633" cy="846293"/>
            <a:chOff x="0" y="0"/>
            <a:chExt cx="7986177" cy="1128391"/>
          </a:xfrm>
        </p:grpSpPr>
        <p:sp>
          <p:nvSpPr>
            <p:cNvPr id="17" name="Freeform 17"/>
            <p:cNvSpPr/>
            <p:nvPr/>
          </p:nvSpPr>
          <p:spPr>
            <a:xfrm>
              <a:off x="6628158" y="0"/>
              <a:ext cx="1358020" cy="1128391"/>
            </a:xfrm>
            <a:custGeom>
              <a:avLst/>
              <a:gdLst/>
              <a:ahLst/>
              <a:cxnLst/>
              <a:rect l="l" t="t" r="r" b="b"/>
              <a:pathLst>
                <a:path w="1358020" h="1128391">
                  <a:moveTo>
                    <a:pt x="0" y="0"/>
                  </a:moveTo>
                  <a:lnTo>
                    <a:pt x="1358019" y="0"/>
                  </a:lnTo>
                  <a:lnTo>
                    <a:pt x="1358019" y="1128391"/>
                  </a:lnTo>
                  <a:lnTo>
                    <a:pt x="0" y="1128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92917"/>
              <a:ext cx="6414733" cy="1035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5"/>
                </a:lnSpc>
              </a:pPr>
              <a:r>
                <a:rPr lang="en-US" sz="5500">
                  <a:solidFill>
                    <a:srgbClr val="55D785"/>
                  </a:solidFill>
                  <a:latin typeface="Source Sans Pro Bold"/>
                </a:rPr>
                <a:t>Revenue Graph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194" y="3071620"/>
            <a:ext cx="4331537" cy="1360297"/>
            <a:chOff x="0" y="0"/>
            <a:chExt cx="5775382" cy="1813730"/>
          </a:xfrm>
        </p:grpSpPr>
        <p:grpSp>
          <p:nvGrpSpPr>
            <p:cNvPr id="3" name="Group 3"/>
            <p:cNvGrpSpPr/>
            <p:nvPr/>
          </p:nvGrpSpPr>
          <p:grpSpPr>
            <a:xfrm>
              <a:off x="114326" y="0"/>
              <a:ext cx="2947580" cy="1813730"/>
              <a:chOff x="-95446" y="0"/>
              <a:chExt cx="649148" cy="3994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95446" y="0"/>
                <a:ext cx="649148" cy="399439"/>
              </a:xfrm>
              <a:custGeom>
                <a:avLst/>
                <a:gdLst/>
                <a:ahLst/>
                <a:cxnLst/>
                <a:rect l="l" t="t" r="r" b="b"/>
                <a:pathLst>
                  <a:path w="553702" h="399439">
                    <a:moveTo>
                      <a:pt x="199720" y="0"/>
                    </a:moveTo>
                    <a:lnTo>
                      <a:pt x="353982" y="0"/>
                    </a:lnTo>
                    <a:cubicBezTo>
                      <a:pt x="406951" y="0"/>
                      <a:pt x="457751" y="21042"/>
                      <a:pt x="495205" y="58497"/>
                    </a:cubicBezTo>
                    <a:cubicBezTo>
                      <a:pt x="532660" y="95951"/>
                      <a:pt x="553702" y="146751"/>
                      <a:pt x="553702" y="199720"/>
                    </a:cubicBezTo>
                    <a:lnTo>
                      <a:pt x="553702" y="199720"/>
                    </a:lnTo>
                    <a:cubicBezTo>
                      <a:pt x="553702" y="310022"/>
                      <a:pt x="464284" y="399439"/>
                      <a:pt x="353982" y="399439"/>
                    </a:cubicBezTo>
                    <a:lnTo>
                      <a:pt x="199720" y="399439"/>
                    </a:lnTo>
                    <a:cubicBezTo>
                      <a:pt x="89418" y="399439"/>
                      <a:pt x="0" y="310022"/>
                      <a:pt x="0" y="199720"/>
                    </a:cubicBezTo>
                    <a:lnTo>
                      <a:pt x="0" y="199720"/>
                    </a:lnTo>
                    <a:cubicBezTo>
                      <a:pt x="0" y="89418"/>
                      <a:pt x="89418" y="0"/>
                      <a:pt x="199720" y="0"/>
                    </a:cubicBezTo>
                    <a:close/>
                  </a:path>
                </a:pathLst>
              </a:custGeom>
              <a:solidFill>
                <a:srgbClr val="68438E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553702" cy="399439"/>
              </a:xfrm>
              <a:prstGeom prst="rect">
                <a:avLst/>
              </a:prstGeom>
            </p:spPr>
            <p:txBody>
              <a:bodyPr lIns="56406" tIns="56406" rIns="56406" bIns="56406" rtlCol="0" anchor="ctr"/>
              <a:lstStyle/>
              <a:p>
                <a:pPr algn="ctr">
                  <a:lnSpc>
                    <a:spcPts val="1637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79386" y="0"/>
              <a:ext cx="4295996" cy="1813730"/>
              <a:chOff x="0" y="0"/>
              <a:chExt cx="946111" cy="3994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46111" cy="399439"/>
              </a:xfrm>
              <a:custGeom>
                <a:avLst/>
                <a:gdLst/>
                <a:ahLst/>
                <a:cxnLst/>
                <a:rect l="l" t="t" r="r" b="b"/>
                <a:pathLst>
                  <a:path w="946111" h="399439">
                    <a:moveTo>
                      <a:pt x="122544" y="0"/>
                    </a:moveTo>
                    <a:lnTo>
                      <a:pt x="823566" y="0"/>
                    </a:lnTo>
                    <a:cubicBezTo>
                      <a:pt x="891246" y="0"/>
                      <a:pt x="946111" y="54865"/>
                      <a:pt x="946111" y="122544"/>
                    </a:cubicBezTo>
                    <a:lnTo>
                      <a:pt x="946111" y="276895"/>
                    </a:lnTo>
                    <a:cubicBezTo>
                      <a:pt x="946111" y="309396"/>
                      <a:pt x="933200" y="340565"/>
                      <a:pt x="910218" y="363547"/>
                    </a:cubicBezTo>
                    <a:cubicBezTo>
                      <a:pt x="887237" y="386528"/>
                      <a:pt x="856067" y="399439"/>
                      <a:pt x="823566" y="399439"/>
                    </a:cubicBezTo>
                    <a:lnTo>
                      <a:pt x="122544" y="399439"/>
                    </a:lnTo>
                    <a:cubicBezTo>
                      <a:pt x="90044" y="399439"/>
                      <a:pt x="58874" y="386528"/>
                      <a:pt x="35892" y="363547"/>
                    </a:cubicBezTo>
                    <a:cubicBezTo>
                      <a:pt x="12911" y="340565"/>
                      <a:pt x="0" y="309396"/>
                      <a:pt x="0" y="276895"/>
                    </a:cubicBezTo>
                    <a:lnTo>
                      <a:pt x="0" y="122544"/>
                    </a:lnTo>
                    <a:cubicBezTo>
                      <a:pt x="0" y="90044"/>
                      <a:pt x="12911" y="58874"/>
                      <a:pt x="35892" y="35892"/>
                    </a:cubicBezTo>
                    <a:cubicBezTo>
                      <a:pt x="58874" y="12911"/>
                      <a:pt x="90044" y="0"/>
                      <a:pt x="12254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8438E">
                      <a:alpha val="100000"/>
                    </a:srgbClr>
                  </a:gs>
                  <a:gs pos="100000">
                    <a:srgbClr val="F58EC2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946111" cy="399439"/>
              </a:xfrm>
              <a:prstGeom prst="rect">
                <a:avLst/>
              </a:prstGeom>
            </p:spPr>
            <p:txBody>
              <a:bodyPr lIns="56406" tIns="56406" rIns="56406" bIns="56406" rtlCol="0" anchor="ctr"/>
              <a:lstStyle/>
              <a:p>
                <a:pPr algn="ctr">
                  <a:lnSpc>
                    <a:spcPts val="2837"/>
                  </a:lnSpc>
                </a:pPr>
                <a:r>
                  <a:rPr lang="en-US" sz="2364">
                    <a:solidFill>
                      <a:srgbClr val="000000"/>
                    </a:solidFill>
                    <a:latin typeface="DM Sans Bold"/>
                  </a:rPr>
                  <a:t>Raised: $2.5M</a:t>
                </a:r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1813730" cy="1813730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400267" y="526623"/>
                <a:ext cx="5549466" cy="5296755"/>
              </a:xfrm>
              <a:custGeom>
                <a:avLst/>
                <a:gdLst/>
                <a:ahLst/>
                <a:cxnLst/>
                <a:rect l="l" t="t" r="r" b="b"/>
                <a:pathLst>
                  <a:path w="5549466" h="5296755">
                    <a:moveTo>
                      <a:pt x="2774733" y="4237"/>
                    </a:moveTo>
                    <a:cubicBezTo>
                      <a:pt x="1827256" y="0"/>
                      <a:pt x="949932" y="503041"/>
                      <a:pt x="474966" y="1322882"/>
                    </a:cubicBezTo>
                    <a:cubicBezTo>
                      <a:pt x="0" y="2142722"/>
                      <a:pt x="0" y="3154032"/>
                      <a:pt x="474966" y="3973872"/>
                    </a:cubicBezTo>
                    <a:cubicBezTo>
                      <a:pt x="949932" y="4793713"/>
                      <a:pt x="1827256" y="5296754"/>
                      <a:pt x="2774733" y="5292517"/>
                    </a:cubicBezTo>
                    <a:cubicBezTo>
                      <a:pt x="3722210" y="5296754"/>
                      <a:pt x="4599534" y="4793713"/>
                      <a:pt x="5074500" y="3973872"/>
                    </a:cubicBezTo>
                    <a:cubicBezTo>
                      <a:pt x="5549466" y="3154032"/>
                      <a:pt x="5549466" y="2142722"/>
                      <a:pt x="5074500" y="1322882"/>
                    </a:cubicBezTo>
                    <a:cubicBezTo>
                      <a:pt x="4599534" y="503041"/>
                      <a:pt x="3722210" y="0"/>
                      <a:pt x="2774733" y="4237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r="223"/>
                </a:stretch>
              </a:blipFill>
            </p:spPr>
          </p:sp>
        </p:grpSp>
      </p:grpSp>
      <p:sp>
        <p:nvSpPr>
          <p:cNvPr id="12" name="Freeform 12"/>
          <p:cNvSpPr/>
          <p:nvPr/>
        </p:nvSpPr>
        <p:spPr>
          <a:xfrm rot="5400000">
            <a:off x="-235397" y="6558221"/>
            <a:ext cx="4006756" cy="3535962"/>
          </a:xfrm>
          <a:custGeom>
            <a:avLst/>
            <a:gdLst/>
            <a:ahLst/>
            <a:cxnLst/>
            <a:rect l="l" t="t" r="r" b="b"/>
            <a:pathLst>
              <a:path w="4006756" h="3535962">
                <a:moveTo>
                  <a:pt x="0" y="0"/>
                </a:moveTo>
                <a:lnTo>
                  <a:pt x="4006756" y="0"/>
                </a:lnTo>
                <a:lnTo>
                  <a:pt x="4006756" y="3535961"/>
                </a:lnTo>
                <a:lnTo>
                  <a:pt x="0" y="3535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70194" y="4682108"/>
            <a:ext cx="4331537" cy="1360297"/>
            <a:chOff x="0" y="0"/>
            <a:chExt cx="5775382" cy="1813730"/>
          </a:xfrm>
        </p:grpSpPr>
        <p:grpSp>
          <p:nvGrpSpPr>
            <p:cNvPr id="14" name="Group 14"/>
            <p:cNvGrpSpPr/>
            <p:nvPr/>
          </p:nvGrpSpPr>
          <p:grpSpPr>
            <a:xfrm>
              <a:off x="114326" y="0"/>
              <a:ext cx="2947580" cy="1813730"/>
              <a:chOff x="-95446" y="0"/>
              <a:chExt cx="649148" cy="39943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95446" y="0"/>
                <a:ext cx="649148" cy="399439"/>
              </a:xfrm>
              <a:custGeom>
                <a:avLst/>
                <a:gdLst/>
                <a:ahLst/>
                <a:cxnLst/>
                <a:rect l="l" t="t" r="r" b="b"/>
                <a:pathLst>
                  <a:path w="553702" h="399439">
                    <a:moveTo>
                      <a:pt x="199720" y="0"/>
                    </a:moveTo>
                    <a:lnTo>
                      <a:pt x="353982" y="0"/>
                    </a:lnTo>
                    <a:cubicBezTo>
                      <a:pt x="406951" y="0"/>
                      <a:pt x="457751" y="21042"/>
                      <a:pt x="495205" y="58497"/>
                    </a:cubicBezTo>
                    <a:cubicBezTo>
                      <a:pt x="532660" y="95951"/>
                      <a:pt x="553702" y="146751"/>
                      <a:pt x="553702" y="199720"/>
                    </a:cubicBezTo>
                    <a:lnTo>
                      <a:pt x="553702" y="199720"/>
                    </a:lnTo>
                    <a:cubicBezTo>
                      <a:pt x="553702" y="310022"/>
                      <a:pt x="464284" y="399439"/>
                      <a:pt x="353982" y="399439"/>
                    </a:cubicBezTo>
                    <a:lnTo>
                      <a:pt x="199720" y="399439"/>
                    </a:lnTo>
                    <a:cubicBezTo>
                      <a:pt x="89418" y="399439"/>
                      <a:pt x="0" y="310022"/>
                      <a:pt x="0" y="199720"/>
                    </a:cubicBezTo>
                    <a:lnTo>
                      <a:pt x="0" y="199720"/>
                    </a:lnTo>
                    <a:cubicBezTo>
                      <a:pt x="0" y="89418"/>
                      <a:pt x="89418" y="0"/>
                      <a:pt x="199720" y="0"/>
                    </a:cubicBezTo>
                    <a:close/>
                  </a:path>
                </a:pathLst>
              </a:custGeom>
              <a:solidFill>
                <a:srgbClr val="62C941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0"/>
                <a:ext cx="553702" cy="399439"/>
              </a:xfrm>
              <a:prstGeom prst="rect">
                <a:avLst/>
              </a:prstGeom>
            </p:spPr>
            <p:txBody>
              <a:bodyPr lIns="56406" tIns="56406" rIns="56406" bIns="56406" rtlCol="0" anchor="ctr"/>
              <a:lstStyle/>
              <a:p>
                <a:pPr algn="ctr">
                  <a:lnSpc>
                    <a:spcPts val="163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479386" y="0"/>
              <a:ext cx="4295996" cy="1813730"/>
              <a:chOff x="0" y="0"/>
              <a:chExt cx="946111" cy="39943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46111" cy="399439"/>
              </a:xfrm>
              <a:custGeom>
                <a:avLst/>
                <a:gdLst/>
                <a:ahLst/>
                <a:cxnLst/>
                <a:rect l="l" t="t" r="r" b="b"/>
                <a:pathLst>
                  <a:path w="946111" h="399439">
                    <a:moveTo>
                      <a:pt x="122544" y="0"/>
                    </a:moveTo>
                    <a:lnTo>
                      <a:pt x="823566" y="0"/>
                    </a:lnTo>
                    <a:cubicBezTo>
                      <a:pt x="891246" y="0"/>
                      <a:pt x="946111" y="54865"/>
                      <a:pt x="946111" y="122544"/>
                    </a:cubicBezTo>
                    <a:lnTo>
                      <a:pt x="946111" y="276895"/>
                    </a:lnTo>
                    <a:cubicBezTo>
                      <a:pt x="946111" y="309396"/>
                      <a:pt x="933200" y="340565"/>
                      <a:pt x="910218" y="363547"/>
                    </a:cubicBezTo>
                    <a:cubicBezTo>
                      <a:pt x="887237" y="386528"/>
                      <a:pt x="856067" y="399439"/>
                      <a:pt x="823566" y="399439"/>
                    </a:cubicBezTo>
                    <a:lnTo>
                      <a:pt x="122544" y="399439"/>
                    </a:lnTo>
                    <a:cubicBezTo>
                      <a:pt x="90044" y="399439"/>
                      <a:pt x="58874" y="386528"/>
                      <a:pt x="35892" y="363547"/>
                    </a:cubicBezTo>
                    <a:cubicBezTo>
                      <a:pt x="12911" y="340565"/>
                      <a:pt x="0" y="309396"/>
                      <a:pt x="0" y="276895"/>
                    </a:cubicBezTo>
                    <a:lnTo>
                      <a:pt x="0" y="122544"/>
                    </a:lnTo>
                    <a:cubicBezTo>
                      <a:pt x="0" y="90044"/>
                      <a:pt x="12911" y="58874"/>
                      <a:pt x="35892" y="35892"/>
                    </a:cubicBezTo>
                    <a:cubicBezTo>
                      <a:pt x="58874" y="12911"/>
                      <a:pt x="90044" y="0"/>
                      <a:pt x="12254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2C941">
                      <a:alpha val="100000"/>
                    </a:srgbClr>
                  </a:gs>
                  <a:gs pos="100000">
                    <a:srgbClr val="006E43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946111" cy="399439"/>
              </a:xfrm>
              <a:prstGeom prst="rect">
                <a:avLst/>
              </a:prstGeom>
            </p:spPr>
            <p:txBody>
              <a:bodyPr lIns="56406" tIns="56406" rIns="56406" bIns="56406" rtlCol="0" anchor="ctr"/>
              <a:lstStyle/>
              <a:p>
                <a:pPr algn="ctr">
                  <a:lnSpc>
                    <a:spcPts val="2837"/>
                  </a:lnSpc>
                </a:pPr>
                <a:r>
                  <a:rPr lang="en-US" sz="2364">
                    <a:solidFill>
                      <a:srgbClr val="000000"/>
                    </a:solidFill>
                    <a:latin typeface="DM Sans Bold"/>
                  </a:rPr>
                  <a:t>Value: $12.3M</a:t>
                </a:r>
              </a:p>
              <a:p>
                <a:pPr algn="ctr">
                  <a:lnSpc>
                    <a:spcPts val="2837"/>
                  </a:lnSpc>
                </a:pPr>
                <a:r>
                  <a:rPr lang="en-US" sz="2364">
                    <a:solidFill>
                      <a:srgbClr val="000000"/>
                    </a:solidFill>
                    <a:latin typeface="DM Sans Bold"/>
                  </a:rPr>
                  <a:t>Raised: $1.4M</a:t>
                </a:r>
              </a:p>
            </p:txBody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1813730" cy="181373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400267" y="526623"/>
                <a:ext cx="5549466" cy="5296755"/>
              </a:xfrm>
              <a:custGeom>
                <a:avLst/>
                <a:gdLst/>
                <a:ahLst/>
                <a:cxnLst/>
                <a:rect l="l" t="t" r="r" b="b"/>
                <a:pathLst>
                  <a:path w="5549466" h="5296755">
                    <a:moveTo>
                      <a:pt x="2774733" y="4237"/>
                    </a:moveTo>
                    <a:cubicBezTo>
                      <a:pt x="1827256" y="0"/>
                      <a:pt x="949932" y="503041"/>
                      <a:pt x="474966" y="1322882"/>
                    </a:cubicBezTo>
                    <a:cubicBezTo>
                      <a:pt x="0" y="2142722"/>
                      <a:pt x="0" y="3154032"/>
                      <a:pt x="474966" y="3973872"/>
                    </a:cubicBezTo>
                    <a:cubicBezTo>
                      <a:pt x="949932" y="4793713"/>
                      <a:pt x="1827256" y="5296754"/>
                      <a:pt x="2774733" y="5292517"/>
                    </a:cubicBezTo>
                    <a:cubicBezTo>
                      <a:pt x="3722210" y="5296754"/>
                      <a:pt x="4599534" y="4793713"/>
                      <a:pt x="5074500" y="3973872"/>
                    </a:cubicBezTo>
                    <a:cubicBezTo>
                      <a:pt x="5549466" y="3154032"/>
                      <a:pt x="5549466" y="2142722"/>
                      <a:pt x="5074500" y="1322882"/>
                    </a:cubicBezTo>
                    <a:cubicBezTo>
                      <a:pt x="4599534" y="503041"/>
                      <a:pt x="3722210" y="0"/>
                      <a:pt x="2774733" y="4237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223" r="223"/>
                </a:stretch>
              </a:blip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1370194" y="6290055"/>
            <a:ext cx="4331537" cy="1360297"/>
            <a:chOff x="0" y="0"/>
            <a:chExt cx="5775382" cy="1813730"/>
          </a:xfrm>
        </p:grpSpPr>
        <p:grpSp>
          <p:nvGrpSpPr>
            <p:cNvPr id="24" name="Group 24"/>
            <p:cNvGrpSpPr/>
            <p:nvPr/>
          </p:nvGrpSpPr>
          <p:grpSpPr>
            <a:xfrm>
              <a:off x="103474" y="0"/>
              <a:ext cx="2958432" cy="1813730"/>
              <a:chOff x="-97836" y="0"/>
              <a:chExt cx="651538" cy="39943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97836" y="0"/>
                <a:ext cx="651538" cy="399439"/>
              </a:xfrm>
              <a:custGeom>
                <a:avLst/>
                <a:gdLst/>
                <a:ahLst/>
                <a:cxnLst/>
                <a:rect l="l" t="t" r="r" b="b"/>
                <a:pathLst>
                  <a:path w="553702" h="399439">
                    <a:moveTo>
                      <a:pt x="199720" y="0"/>
                    </a:moveTo>
                    <a:lnTo>
                      <a:pt x="353982" y="0"/>
                    </a:lnTo>
                    <a:cubicBezTo>
                      <a:pt x="406951" y="0"/>
                      <a:pt x="457751" y="21042"/>
                      <a:pt x="495205" y="58497"/>
                    </a:cubicBezTo>
                    <a:cubicBezTo>
                      <a:pt x="532660" y="95951"/>
                      <a:pt x="553702" y="146751"/>
                      <a:pt x="553702" y="199720"/>
                    </a:cubicBezTo>
                    <a:lnTo>
                      <a:pt x="553702" y="199720"/>
                    </a:lnTo>
                    <a:cubicBezTo>
                      <a:pt x="553702" y="310022"/>
                      <a:pt x="464284" y="399439"/>
                      <a:pt x="353982" y="399439"/>
                    </a:cubicBezTo>
                    <a:lnTo>
                      <a:pt x="199720" y="399439"/>
                    </a:lnTo>
                    <a:cubicBezTo>
                      <a:pt x="89418" y="399439"/>
                      <a:pt x="0" y="310022"/>
                      <a:pt x="0" y="199720"/>
                    </a:cubicBezTo>
                    <a:lnTo>
                      <a:pt x="0" y="199720"/>
                    </a:lnTo>
                    <a:cubicBezTo>
                      <a:pt x="0" y="89418"/>
                      <a:pt x="89418" y="0"/>
                      <a:pt x="199720" y="0"/>
                    </a:cubicBezTo>
                    <a:close/>
                  </a:path>
                </a:pathLst>
              </a:custGeom>
              <a:solidFill>
                <a:srgbClr val="84A65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0"/>
                <a:ext cx="553702" cy="399439"/>
              </a:xfrm>
              <a:prstGeom prst="rect">
                <a:avLst/>
              </a:prstGeom>
            </p:spPr>
            <p:txBody>
              <a:bodyPr lIns="56406" tIns="56406" rIns="56406" bIns="56406" rtlCol="0" anchor="ctr"/>
              <a:lstStyle/>
              <a:p>
                <a:pPr algn="ctr">
                  <a:lnSpc>
                    <a:spcPts val="1637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9386" y="0"/>
              <a:ext cx="4295996" cy="1813730"/>
              <a:chOff x="0" y="0"/>
              <a:chExt cx="946111" cy="3994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46111" cy="399439"/>
              </a:xfrm>
              <a:custGeom>
                <a:avLst/>
                <a:gdLst/>
                <a:ahLst/>
                <a:cxnLst/>
                <a:rect l="l" t="t" r="r" b="b"/>
                <a:pathLst>
                  <a:path w="946111" h="399439">
                    <a:moveTo>
                      <a:pt x="122544" y="0"/>
                    </a:moveTo>
                    <a:lnTo>
                      <a:pt x="823566" y="0"/>
                    </a:lnTo>
                    <a:cubicBezTo>
                      <a:pt x="891246" y="0"/>
                      <a:pt x="946111" y="54865"/>
                      <a:pt x="946111" y="122544"/>
                    </a:cubicBezTo>
                    <a:lnTo>
                      <a:pt x="946111" y="276895"/>
                    </a:lnTo>
                    <a:cubicBezTo>
                      <a:pt x="946111" y="309396"/>
                      <a:pt x="933200" y="340565"/>
                      <a:pt x="910218" y="363547"/>
                    </a:cubicBezTo>
                    <a:cubicBezTo>
                      <a:pt x="887237" y="386528"/>
                      <a:pt x="856067" y="399439"/>
                      <a:pt x="823566" y="399439"/>
                    </a:cubicBezTo>
                    <a:lnTo>
                      <a:pt x="122544" y="399439"/>
                    </a:lnTo>
                    <a:cubicBezTo>
                      <a:pt x="90044" y="399439"/>
                      <a:pt x="58874" y="386528"/>
                      <a:pt x="35892" y="363547"/>
                    </a:cubicBezTo>
                    <a:cubicBezTo>
                      <a:pt x="12911" y="340565"/>
                      <a:pt x="0" y="309396"/>
                      <a:pt x="0" y="276895"/>
                    </a:cubicBezTo>
                    <a:lnTo>
                      <a:pt x="0" y="122544"/>
                    </a:lnTo>
                    <a:cubicBezTo>
                      <a:pt x="0" y="90044"/>
                      <a:pt x="12911" y="58874"/>
                      <a:pt x="35892" y="35892"/>
                    </a:cubicBezTo>
                    <a:cubicBezTo>
                      <a:pt x="58874" y="12911"/>
                      <a:pt x="90044" y="0"/>
                      <a:pt x="12254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4A650">
                      <a:alpha val="100000"/>
                    </a:srgbClr>
                  </a:gs>
                  <a:gs pos="100000">
                    <a:srgbClr val="00512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0"/>
                <a:ext cx="946111" cy="399439"/>
              </a:xfrm>
              <a:prstGeom prst="rect">
                <a:avLst/>
              </a:prstGeom>
            </p:spPr>
            <p:txBody>
              <a:bodyPr lIns="56406" tIns="56406" rIns="56406" bIns="56406" rtlCol="0" anchor="ctr"/>
              <a:lstStyle/>
              <a:p>
                <a:pPr algn="ctr">
                  <a:lnSpc>
                    <a:spcPts val="2837"/>
                  </a:lnSpc>
                </a:pPr>
                <a:r>
                  <a:rPr lang="en-US" sz="2364">
                    <a:solidFill>
                      <a:srgbClr val="000000"/>
                    </a:solidFill>
                    <a:latin typeface="DM Sans Bold"/>
                  </a:rPr>
                  <a:t>Value: $11.2M</a:t>
                </a:r>
              </a:p>
              <a:p>
                <a:pPr algn="ctr">
                  <a:lnSpc>
                    <a:spcPts val="2837"/>
                  </a:lnSpc>
                </a:pPr>
                <a:r>
                  <a:rPr lang="en-US" sz="2364">
                    <a:solidFill>
                      <a:srgbClr val="000000"/>
                    </a:solidFill>
                    <a:latin typeface="DM Sans Bold"/>
                  </a:rPr>
                  <a:t>Raised: $2.5M</a:t>
                </a:r>
              </a:p>
            </p:txBody>
          </p:sp>
        </p:grp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0"/>
              <a:ext cx="1813730" cy="1813730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400267" y="526623"/>
                <a:ext cx="5549466" cy="5296755"/>
              </a:xfrm>
              <a:custGeom>
                <a:avLst/>
                <a:gdLst/>
                <a:ahLst/>
                <a:cxnLst/>
                <a:rect l="l" t="t" r="r" b="b"/>
                <a:pathLst>
                  <a:path w="5549466" h="5296755">
                    <a:moveTo>
                      <a:pt x="2774733" y="4237"/>
                    </a:moveTo>
                    <a:cubicBezTo>
                      <a:pt x="1827256" y="0"/>
                      <a:pt x="949932" y="503041"/>
                      <a:pt x="474966" y="1322882"/>
                    </a:cubicBezTo>
                    <a:cubicBezTo>
                      <a:pt x="0" y="2142722"/>
                      <a:pt x="0" y="3154032"/>
                      <a:pt x="474966" y="3973872"/>
                    </a:cubicBezTo>
                    <a:cubicBezTo>
                      <a:pt x="949932" y="4793713"/>
                      <a:pt x="1827256" y="5296754"/>
                      <a:pt x="2774733" y="5292517"/>
                    </a:cubicBezTo>
                    <a:cubicBezTo>
                      <a:pt x="3722210" y="5296754"/>
                      <a:pt x="4599534" y="4793713"/>
                      <a:pt x="5074500" y="3973872"/>
                    </a:cubicBezTo>
                    <a:cubicBezTo>
                      <a:pt x="5549466" y="3154032"/>
                      <a:pt x="5549466" y="2142722"/>
                      <a:pt x="5074500" y="1322882"/>
                    </a:cubicBezTo>
                    <a:cubicBezTo>
                      <a:pt x="4599534" y="503041"/>
                      <a:pt x="3722210" y="0"/>
                      <a:pt x="2774733" y="4237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223" r="223"/>
                </a:stretch>
              </a:blipFill>
            </p:spPr>
          </p:sp>
        </p:grpSp>
      </p:grpSp>
      <p:grpSp>
        <p:nvGrpSpPr>
          <p:cNvPr id="33" name="Group 33"/>
          <p:cNvGrpSpPr/>
          <p:nvPr/>
        </p:nvGrpSpPr>
        <p:grpSpPr>
          <a:xfrm>
            <a:off x="1370194" y="7898003"/>
            <a:ext cx="4331537" cy="1360297"/>
            <a:chOff x="0" y="0"/>
            <a:chExt cx="5775382" cy="1813730"/>
          </a:xfrm>
        </p:grpSpPr>
        <p:grpSp>
          <p:nvGrpSpPr>
            <p:cNvPr id="34" name="Group 34"/>
            <p:cNvGrpSpPr/>
            <p:nvPr/>
          </p:nvGrpSpPr>
          <p:grpSpPr>
            <a:xfrm>
              <a:off x="103474" y="0"/>
              <a:ext cx="2958432" cy="1813730"/>
              <a:chOff x="-97836" y="0"/>
              <a:chExt cx="651538" cy="39943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-97836" y="0"/>
                <a:ext cx="651538" cy="399439"/>
              </a:xfrm>
              <a:custGeom>
                <a:avLst/>
                <a:gdLst/>
                <a:ahLst/>
                <a:cxnLst/>
                <a:rect l="l" t="t" r="r" b="b"/>
                <a:pathLst>
                  <a:path w="553702" h="399439">
                    <a:moveTo>
                      <a:pt x="199720" y="0"/>
                    </a:moveTo>
                    <a:lnTo>
                      <a:pt x="353982" y="0"/>
                    </a:lnTo>
                    <a:cubicBezTo>
                      <a:pt x="406951" y="0"/>
                      <a:pt x="457751" y="21042"/>
                      <a:pt x="495205" y="58497"/>
                    </a:cubicBezTo>
                    <a:cubicBezTo>
                      <a:pt x="532660" y="95951"/>
                      <a:pt x="553702" y="146751"/>
                      <a:pt x="553702" y="199720"/>
                    </a:cubicBezTo>
                    <a:lnTo>
                      <a:pt x="553702" y="199720"/>
                    </a:lnTo>
                    <a:cubicBezTo>
                      <a:pt x="553702" y="310022"/>
                      <a:pt x="464284" y="399439"/>
                      <a:pt x="353982" y="399439"/>
                    </a:cubicBezTo>
                    <a:lnTo>
                      <a:pt x="199720" y="399439"/>
                    </a:lnTo>
                    <a:cubicBezTo>
                      <a:pt x="89418" y="399439"/>
                      <a:pt x="0" y="310022"/>
                      <a:pt x="0" y="199720"/>
                    </a:cubicBezTo>
                    <a:lnTo>
                      <a:pt x="0" y="199720"/>
                    </a:lnTo>
                    <a:cubicBezTo>
                      <a:pt x="0" y="89418"/>
                      <a:pt x="89418" y="0"/>
                      <a:pt x="199720" y="0"/>
                    </a:cubicBezTo>
                    <a:close/>
                  </a:path>
                </a:pathLst>
              </a:custGeom>
              <a:solidFill>
                <a:srgbClr val="36325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0"/>
                <a:ext cx="553702" cy="399439"/>
              </a:xfrm>
              <a:prstGeom prst="rect">
                <a:avLst/>
              </a:prstGeom>
            </p:spPr>
            <p:txBody>
              <a:bodyPr lIns="56406" tIns="56406" rIns="56406" bIns="56406" rtlCol="0" anchor="ctr"/>
              <a:lstStyle/>
              <a:p>
                <a:pPr algn="ctr">
                  <a:lnSpc>
                    <a:spcPts val="1637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479386" y="0"/>
              <a:ext cx="4295996" cy="1813730"/>
              <a:chOff x="0" y="0"/>
              <a:chExt cx="946111" cy="39943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46111" cy="399439"/>
              </a:xfrm>
              <a:custGeom>
                <a:avLst/>
                <a:gdLst/>
                <a:ahLst/>
                <a:cxnLst/>
                <a:rect l="l" t="t" r="r" b="b"/>
                <a:pathLst>
                  <a:path w="946111" h="399439">
                    <a:moveTo>
                      <a:pt x="122544" y="0"/>
                    </a:moveTo>
                    <a:lnTo>
                      <a:pt x="823566" y="0"/>
                    </a:lnTo>
                    <a:cubicBezTo>
                      <a:pt x="891246" y="0"/>
                      <a:pt x="946111" y="54865"/>
                      <a:pt x="946111" y="122544"/>
                    </a:cubicBezTo>
                    <a:lnTo>
                      <a:pt x="946111" y="276895"/>
                    </a:lnTo>
                    <a:cubicBezTo>
                      <a:pt x="946111" y="309396"/>
                      <a:pt x="933200" y="340565"/>
                      <a:pt x="910218" y="363547"/>
                    </a:cubicBezTo>
                    <a:cubicBezTo>
                      <a:pt x="887237" y="386528"/>
                      <a:pt x="856067" y="399439"/>
                      <a:pt x="823566" y="399439"/>
                    </a:cubicBezTo>
                    <a:lnTo>
                      <a:pt x="122544" y="399439"/>
                    </a:lnTo>
                    <a:cubicBezTo>
                      <a:pt x="90044" y="399439"/>
                      <a:pt x="58874" y="386528"/>
                      <a:pt x="35892" y="363547"/>
                    </a:cubicBezTo>
                    <a:cubicBezTo>
                      <a:pt x="12911" y="340565"/>
                      <a:pt x="0" y="309396"/>
                      <a:pt x="0" y="276895"/>
                    </a:cubicBezTo>
                    <a:lnTo>
                      <a:pt x="0" y="122544"/>
                    </a:lnTo>
                    <a:cubicBezTo>
                      <a:pt x="0" y="90044"/>
                      <a:pt x="12911" y="58874"/>
                      <a:pt x="35892" y="35892"/>
                    </a:cubicBezTo>
                    <a:cubicBezTo>
                      <a:pt x="58874" y="12911"/>
                      <a:pt x="90044" y="0"/>
                      <a:pt x="12254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3256">
                      <a:alpha val="100000"/>
                    </a:srgbClr>
                  </a:gs>
                  <a:gs pos="100000">
                    <a:srgbClr val="AA80A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0"/>
                <a:ext cx="946111" cy="399439"/>
              </a:xfrm>
              <a:prstGeom prst="rect">
                <a:avLst/>
              </a:prstGeom>
            </p:spPr>
            <p:txBody>
              <a:bodyPr lIns="56406" tIns="56406" rIns="56406" bIns="56406" rtlCol="0" anchor="ctr"/>
              <a:lstStyle/>
              <a:p>
                <a:pPr algn="ctr">
                  <a:lnSpc>
                    <a:spcPts val="2837"/>
                  </a:lnSpc>
                </a:pPr>
                <a:r>
                  <a:rPr lang="en-US" sz="2364">
                    <a:solidFill>
                      <a:srgbClr val="000000"/>
                    </a:solidFill>
                    <a:latin typeface="DM Sans Bold"/>
                  </a:rPr>
                  <a:t>Value: $13.9M</a:t>
                </a:r>
              </a:p>
            </p:txBody>
          </p:sp>
        </p:grp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0" y="0"/>
              <a:ext cx="1813730" cy="1813730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400267" y="526623"/>
                <a:ext cx="5549466" cy="5296755"/>
              </a:xfrm>
              <a:custGeom>
                <a:avLst/>
                <a:gdLst/>
                <a:ahLst/>
                <a:cxnLst/>
                <a:rect l="l" t="t" r="r" b="b"/>
                <a:pathLst>
                  <a:path w="5549466" h="5296755">
                    <a:moveTo>
                      <a:pt x="2774733" y="4237"/>
                    </a:moveTo>
                    <a:cubicBezTo>
                      <a:pt x="1827256" y="0"/>
                      <a:pt x="949932" y="503041"/>
                      <a:pt x="474966" y="1322882"/>
                    </a:cubicBezTo>
                    <a:cubicBezTo>
                      <a:pt x="0" y="2142722"/>
                      <a:pt x="0" y="3154032"/>
                      <a:pt x="474966" y="3973872"/>
                    </a:cubicBezTo>
                    <a:cubicBezTo>
                      <a:pt x="949932" y="4793713"/>
                      <a:pt x="1827256" y="5296754"/>
                      <a:pt x="2774733" y="5292517"/>
                    </a:cubicBezTo>
                    <a:cubicBezTo>
                      <a:pt x="3722210" y="5296754"/>
                      <a:pt x="4599534" y="4793713"/>
                      <a:pt x="5074500" y="3973872"/>
                    </a:cubicBezTo>
                    <a:cubicBezTo>
                      <a:pt x="5549466" y="3154032"/>
                      <a:pt x="5549466" y="2142722"/>
                      <a:pt x="5074500" y="1322882"/>
                    </a:cubicBezTo>
                    <a:cubicBezTo>
                      <a:pt x="4599534" y="503041"/>
                      <a:pt x="3722210" y="0"/>
                      <a:pt x="2774733" y="4237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223" r="223"/>
                </a:stretch>
              </a:blipFill>
            </p:spPr>
          </p:sp>
        </p:grpSp>
      </p:grpSp>
      <p:grpSp>
        <p:nvGrpSpPr>
          <p:cNvPr id="43" name="Group 43"/>
          <p:cNvGrpSpPr/>
          <p:nvPr/>
        </p:nvGrpSpPr>
        <p:grpSpPr>
          <a:xfrm>
            <a:off x="4885986" y="1016735"/>
            <a:ext cx="8516028" cy="972439"/>
            <a:chOff x="0" y="0"/>
            <a:chExt cx="11354703" cy="1296585"/>
          </a:xfrm>
        </p:grpSpPr>
        <p:sp>
          <p:nvSpPr>
            <p:cNvPr id="44" name="Freeform 44"/>
            <p:cNvSpPr/>
            <p:nvPr/>
          </p:nvSpPr>
          <p:spPr>
            <a:xfrm>
              <a:off x="0" y="94099"/>
              <a:ext cx="1120092" cy="1202486"/>
            </a:xfrm>
            <a:custGeom>
              <a:avLst/>
              <a:gdLst/>
              <a:ahLst/>
              <a:cxnLst/>
              <a:rect l="l" t="t" r="r" b="b"/>
              <a:pathLst>
                <a:path w="1120092" h="1202486">
                  <a:moveTo>
                    <a:pt x="0" y="0"/>
                  </a:moveTo>
                  <a:lnTo>
                    <a:pt x="1120092" y="0"/>
                  </a:lnTo>
                  <a:lnTo>
                    <a:pt x="1120092" y="1202486"/>
                  </a:lnTo>
                  <a:lnTo>
                    <a:pt x="0" y="1202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TextBox 45"/>
            <p:cNvSpPr txBox="1"/>
            <p:nvPr/>
          </p:nvSpPr>
          <p:spPr>
            <a:xfrm>
              <a:off x="1120092" y="76200"/>
              <a:ext cx="10234611" cy="1220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47"/>
                </a:lnSpc>
              </a:pPr>
              <a:r>
                <a:rPr lang="en-US" sz="6399">
                  <a:solidFill>
                    <a:srgbClr val="56D785"/>
                  </a:solidFill>
                  <a:latin typeface="Source Sans Pro Bold"/>
                </a:rPr>
                <a:t>Pre-Money Valuation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753600" y="8341766"/>
            <a:ext cx="2590800" cy="1360297"/>
            <a:chOff x="0" y="0"/>
            <a:chExt cx="553702" cy="39943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53702" cy="399439"/>
            </a:xfrm>
            <a:custGeom>
              <a:avLst/>
              <a:gdLst/>
              <a:ahLst/>
              <a:cxnLst/>
              <a:rect l="l" t="t" r="r" b="b"/>
              <a:pathLst>
                <a:path w="553702" h="399439">
                  <a:moveTo>
                    <a:pt x="199720" y="0"/>
                  </a:moveTo>
                  <a:lnTo>
                    <a:pt x="353982" y="0"/>
                  </a:lnTo>
                  <a:cubicBezTo>
                    <a:pt x="406951" y="0"/>
                    <a:pt x="457751" y="21042"/>
                    <a:pt x="495205" y="58497"/>
                  </a:cubicBezTo>
                  <a:cubicBezTo>
                    <a:pt x="532660" y="95951"/>
                    <a:pt x="553702" y="146751"/>
                    <a:pt x="553702" y="199720"/>
                  </a:cubicBezTo>
                  <a:lnTo>
                    <a:pt x="553702" y="199720"/>
                  </a:lnTo>
                  <a:cubicBezTo>
                    <a:pt x="553702" y="310022"/>
                    <a:pt x="464284" y="399439"/>
                    <a:pt x="353982" y="399439"/>
                  </a:cubicBezTo>
                  <a:lnTo>
                    <a:pt x="199720" y="399439"/>
                  </a:lnTo>
                  <a:cubicBezTo>
                    <a:pt x="89418" y="399439"/>
                    <a:pt x="0" y="310022"/>
                    <a:pt x="0" y="199720"/>
                  </a:cubicBezTo>
                  <a:lnTo>
                    <a:pt x="0" y="199720"/>
                  </a:lnTo>
                  <a:cubicBezTo>
                    <a:pt x="0" y="89418"/>
                    <a:pt x="89418" y="0"/>
                    <a:pt x="19972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553702" cy="399439"/>
            </a:xfrm>
            <a:prstGeom prst="rect">
              <a:avLst/>
            </a:prstGeom>
          </p:spPr>
          <p:txBody>
            <a:bodyPr lIns="41569" tIns="41569" rIns="41569" bIns="41569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0917661" y="8341766"/>
            <a:ext cx="2484353" cy="1360297"/>
            <a:chOff x="0" y="0"/>
            <a:chExt cx="729508" cy="39943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29508" cy="399439"/>
            </a:xfrm>
            <a:custGeom>
              <a:avLst/>
              <a:gdLst/>
              <a:ahLst/>
              <a:cxnLst/>
              <a:rect l="l" t="t" r="r" b="b"/>
              <a:pathLst>
                <a:path w="729508" h="399439">
                  <a:moveTo>
                    <a:pt x="158930" y="0"/>
                  </a:moveTo>
                  <a:lnTo>
                    <a:pt x="570578" y="0"/>
                  </a:lnTo>
                  <a:cubicBezTo>
                    <a:pt x="612729" y="0"/>
                    <a:pt x="653153" y="16744"/>
                    <a:pt x="682959" y="46549"/>
                  </a:cubicBezTo>
                  <a:cubicBezTo>
                    <a:pt x="712764" y="76355"/>
                    <a:pt x="729508" y="116779"/>
                    <a:pt x="729508" y="158930"/>
                  </a:cubicBezTo>
                  <a:lnTo>
                    <a:pt x="729508" y="240509"/>
                  </a:lnTo>
                  <a:cubicBezTo>
                    <a:pt x="729508" y="282660"/>
                    <a:pt x="712764" y="323085"/>
                    <a:pt x="682959" y="352890"/>
                  </a:cubicBezTo>
                  <a:cubicBezTo>
                    <a:pt x="653153" y="382695"/>
                    <a:pt x="612729" y="399439"/>
                    <a:pt x="570578" y="399439"/>
                  </a:cubicBezTo>
                  <a:lnTo>
                    <a:pt x="158930" y="399439"/>
                  </a:lnTo>
                  <a:cubicBezTo>
                    <a:pt x="71155" y="399439"/>
                    <a:pt x="0" y="328284"/>
                    <a:pt x="0" y="240509"/>
                  </a:cubicBezTo>
                  <a:lnTo>
                    <a:pt x="0" y="158930"/>
                  </a:lnTo>
                  <a:cubicBezTo>
                    <a:pt x="0" y="116779"/>
                    <a:pt x="16744" y="76355"/>
                    <a:pt x="46549" y="46549"/>
                  </a:cubicBezTo>
                  <a:cubicBezTo>
                    <a:pt x="76355" y="16744"/>
                    <a:pt x="116779" y="0"/>
                    <a:pt x="1589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0"/>
              <a:ext cx="729508" cy="399439"/>
            </a:xfrm>
            <a:prstGeom prst="rect">
              <a:avLst/>
            </a:prstGeom>
          </p:spPr>
          <p:txBody>
            <a:bodyPr lIns="41569" tIns="41569" rIns="41569" bIns="41569" rtlCol="0" anchor="ctr"/>
            <a:lstStyle/>
            <a:p>
              <a:pPr algn="ctr">
                <a:lnSpc>
                  <a:spcPts val="2837"/>
                </a:lnSpc>
              </a:pPr>
              <a:r>
                <a:rPr lang="en-US" sz="2364" dirty="0">
                  <a:solidFill>
                    <a:srgbClr val="000000"/>
                  </a:solidFill>
                  <a:latin typeface="DM Sans Bold"/>
                </a:rPr>
                <a:t>Value:</a:t>
              </a:r>
            </a:p>
            <a:p>
              <a:pPr algn="ctr">
                <a:lnSpc>
                  <a:spcPts val="2837"/>
                </a:lnSpc>
              </a:pPr>
              <a:r>
                <a:rPr lang="en-US" sz="2364" dirty="0">
                  <a:solidFill>
                    <a:srgbClr val="000000"/>
                  </a:solidFill>
                  <a:latin typeface="DM Sans Bold"/>
                </a:rPr>
                <a:t>96% * $1M = </a:t>
              </a:r>
              <a:r>
                <a:rPr lang="en-US" sz="2364" dirty="0">
                  <a:solidFill>
                    <a:srgbClr val="FF0000"/>
                  </a:solidFill>
                  <a:latin typeface="DM Sans Bold"/>
                </a:rPr>
                <a:t>$</a:t>
              </a:r>
              <a:r>
                <a:rPr lang="en-US" sz="2364" dirty="0">
                  <a:solidFill>
                    <a:srgbClr val="FF3131"/>
                  </a:solidFill>
                  <a:latin typeface="DM Sans Bold"/>
                </a:rPr>
                <a:t>960K</a:t>
              </a:r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9753600" y="8341766"/>
            <a:ext cx="1360297" cy="1360297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/>
              </a:stretch>
            </a:blipFill>
          </p:spPr>
        </p:sp>
      </p:grpSp>
      <p:sp>
        <p:nvSpPr>
          <p:cNvPr id="55" name="Freeform 55"/>
          <p:cNvSpPr/>
          <p:nvPr/>
        </p:nvSpPr>
        <p:spPr>
          <a:xfrm flipV="1">
            <a:off x="14824837" y="-328358"/>
            <a:ext cx="4177399" cy="3686555"/>
          </a:xfrm>
          <a:custGeom>
            <a:avLst/>
            <a:gdLst/>
            <a:ahLst/>
            <a:cxnLst/>
            <a:rect l="l" t="t" r="r" b="b"/>
            <a:pathLst>
              <a:path w="4177399" h="3686555">
                <a:moveTo>
                  <a:pt x="0" y="3686555"/>
                </a:moveTo>
                <a:lnTo>
                  <a:pt x="4177399" y="3686555"/>
                </a:lnTo>
                <a:lnTo>
                  <a:pt x="4177399" y="0"/>
                </a:lnTo>
                <a:lnTo>
                  <a:pt x="0" y="0"/>
                </a:lnTo>
                <a:lnTo>
                  <a:pt x="0" y="36865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 rot="-10800000">
            <a:off x="-917365" y="-295030"/>
            <a:ext cx="2287559" cy="2296169"/>
          </a:xfrm>
          <a:custGeom>
            <a:avLst/>
            <a:gdLst/>
            <a:ahLst/>
            <a:cxnLst/>
            <a:rect l="l" t="t" r="r" b="b"/>
            <a:pathLst>
              <a:path w="2287559" h="2296169">
                <a:moveTo>
                  <a:pt x="0" y="0"/>
                </a:moveTo>
                <a:lnTo>
                  <a:pt x="2287559" y="0"/>
                </a:lnTo>
                <a:lnTo>
                  <a:pt x="2287559" y="2296169"/>
                </a:lnTo>
                <a:lnTo>
                  <a:pt x="0" y="2296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7" name="TextBox 57"/>
          <p:cNvSpPr txBox="1"/>
          <p:nvPr/>
        </p:nvSpPr>
        <p:spPr>
          <a:xfrm>
            <a:off x="12235751" y="1989628"/>
            <a:ext cx="544300" cy="20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"/>
              </a:lnSpc>
              <a:spcBef>
                <a:spcPct val="0"/>
              </a:spcBef>
            </a:pPr>
            <a:r>
              <a:rPr lang="en-US" sz="1377">
                <a:solidFill>
                  <a:srgbClr val="000000"/>
                </a:solidFill>
                <a:latin typeface="DM Sans Bold"/>
              </a:rPr>
              <a:t>2025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645511" y="1989174"/>
            <a:ext cx="544300" cy="20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"/>
              </a:lnSpc>
              <a:spcBef>
                <a:spcPct val="0"/>
              </a:spcBef>
            </a:pPr>
            <a:r>
              <a:rPr lang="en-US" sz="1377">
                <a:solidFill>
                  <a:srgbClr val="000000"/>
                </a:solidFill>
                <a:latin typeface="DM Sans Bold"/>
              </a:rPr>
              <a:t>2024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7660272" y="3082283"/>
            <a:ext cx="8170837" cy="4885651"/>
            <a:chOff x="0" y="-36381"/>
            <a:chExt cx="10894449" cy="6514201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2897526" cy="6469445"/>
              <a:chOff x="0" y="0"/>
              <a:chExt cx="828416" cy="1849644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28416" cy="1849644"/>
              </a:xfrm>
              <a:custGeom>
                <a:avLst/>
                <a:gdLst/>
                <a:ahLst/>
                <a:cxnLst/>
                <a:rect l="l" t="t" r="r" b="b"/>
                <a:pathLst>
                  <a:path w="828416" h="1849644">
                    <a:moveTo>
                      <a:pt x="77178" y="0"/>
                    </a:moveTo>
                    <a:lnTo>
                      <a:pt x="751238" y="0"/>
                    </a:lnTo>
                    <a:cubicBezTo>
                      <a:pt x="793862" y="0"/>
                      <a:pt x="828416" y="34554"/>
                      <a:pt x="828416" y="77178"/>
                    </a:cubicBezTo>
                    <a:lnTo>
                      <a:pt x="828416" y="1772466"/>
                    </a:lnTo>
                    <a:cubicBezTo>
                      <a:pt x="828416" y="1815090"/>
                      <a:pt x="793862" y="1849644"/>
                      <a:pt x="751238" y="1849644"/>
                    </a:cubicBezTo>
                    <a:lnTo>
                      <a:pt x="77178" y="1849644"/>
                    </a:lnTo>
                    <a:cubicBezTo>
                      <a:pt x="34554" y="1849644"/>
                      <a:pt x="0" y="1815090"/>
                      <a:pt x="0" y="1772466"/>
                    </a:cubicBezTo>
                    <a:lnTo>
                      <a:pt x="0" y="77178"/>
                    </a:lnTo>
                    <a:cubicBezTo>
                      <a:pt x="0" y="34554"/>
                      <a:pt x="34554" y="0"/>
                      <a:pt x="77178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9525"/>
                <a:ext cx="828416" cy="1859169"/>
              </a:xfrm>
              <a:prstGeom prst="rect">
                <a:avLst/>
              </a:prstGeom>
            </p:spPr>
            <p:txBody>
              <a:bodyPr lIns="74101" tIns="74101" rIns="74101" bIns="74101" rtlCol="0" anchor="ctr"/>
              <a:lstStyle/>
              <a:p>
                <a:pPr algn="ctr">
                  <a:lnSpc>
                    <a:spcPts val="144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0" y="805630"/>
              <a:ext cx="4698168" cy="5672190"/>
              <a:chOff x="0" y="0"/>
              <a:chExt cx="1343228" cy="1621705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343228" cy="1621705"/>
              </a:xfrm>
              <a:custGeom>
                <a:avLst/>
                <a:gdLst/>
                <a:ahLst/>
                <a:cxnLst/>
                <a:rect l="l" t="t" r="r" b="b"/>
                <a:pathLst>
                  <a:path w="1343228" h="1621705">
                    <a:moveTo>
                      <a:pt x="47598" y="0"/>
                    </a:moveTo>
                    <a:lnTo>
                      <a:pt x="1295629" y="0"/>
                    </a:lnTo>
                    <a:cubicBezTo>
                      <a:pt x="1321917" y="0"/>
                      <a:pt x="1343228" y="21311"/>
                      <a:pt x="1343228" y="47598"/>
                    </a:cubicBezTo>
                    <a:lnTo>
                      <a:pt x="1343228" y="1574106"/>
                    </a:lnTo>
                    <a:cubicBezTo>
                      <a:pt x="1343228" y="1600394"/>
                      <a:pt x="1321917" y="1621705"/>
                      <a:pt x="1295629" y="1621705"/>
                    </a:cubicBezTo>
                    <a:lnTo>
                      <a:pt x="47598" y="1621705"/>
                    </a:lnTo>
                    <a:cubicBezTo>
                      <a:pt x="21311" y="1621705"/>
                      <a:pt x="0" y="1600394"/>
                      <a:pt x="0" y="1574106"/>
                    </a:cubicBezTo>
                    <a:lnTo>
                      <a:pt x="0" y="47598"/>
                    </a:lnTo>
                    <a:cubicBezTo>
                      <a:pt x="0" y="21311"/>
                      <a:pt x="21311" y="0"/>
                      <a:pt x="4759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9525"/>
                <a:ext cx="1343228" cy="1631230"/>
              </a:xfrm>
              <a:prstGeom prst="rect">
                <a:avLst/>
              </a:prstGeom>
            </p:spPr>
            <p:txBody>
              <a:bodyPr lIns="74101" tIns="74101" rIns="74101" bIns="74101" rtlCol="0" anchor="ctr"/>
              <a:lstStyle/>
              <a:p>
                <a:pPr algn="ctr">
                  <a:lnSpc>
                    <a:spcPts val="1440"/>
                  </a:lnSpc>
                </a:pPr>
                <a:endParaRPr/>
              </a:p>
            </p:txBody>
          </p:sp>
        </p:grpSp>
        <p:sp>
          <p:nvSpPr>
            <p:cNvPr id="66" name="AutoShape 66"/>
            <p:cNvSpPr/>
            <p:nvPr/>
          </p:nvSpPr>
          <p:spPr>
            <a:xfrm>
              <a:off x="0" y="2229109"/>
              <a:ext cx="4698168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0" y="1522386"/>
              <a:ext cx="4698168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>
              <a:off x="0" y="2935831"/>
              <a:ext cx="4698168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9" name="AutoShape 69"/>
            <p:cNvSpPr/>
            <p:nvPr/>
          </p:nvSpPr>
          <p:spPr>
            <a:xfrm>
              <a:off x="0" y="3642554"/>
              <a:ext cx="4698168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0" y="4349277"/>
              <a:ext cx="4698168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1" name="AutoShape 71"/>
            <p:cNvSpPr/>
            <p:nvPr/>
          </p:nvSpPr>
          <p:spPr>
            <a:xfrm>
              <a:off x="0" y="5056000"/>
              <a:ext cx="4698168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2" name="AutoShape 72"/>
            <p:cNvSpPr/>
            <p:nvPr/>
          </p:nvSpPr>
          <p:spPr>
            <a:xfrm>
              <a:off x="0" y="5762722"/>
              <a:ext cx="4698168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414774" y="262351"/>
              <a:ext cx="2081851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Comparison Facts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414774" y="1018527"/>
              <a:ext cx="4112711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 Bold"/>
                </a:rPr>
                <a:t>Size Of Opportunity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414774" y="1726022"/>
              <a:ext cx="4112711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 Bold"/>
                </a:rPr>
                <a:t>Strength Of Team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414774" y="2433516"/>
              <a:ext cx="4112711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 Bold"/>
                </a:rPr>
                <a:t>Product &amp; Technology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414774" y="3141011"/>
              <a:ext cx="4112711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 Bold"/>
                </a:rPr>
                <a:t>Sales/Market/Partnership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414774" y="3848505"/>
              <a:ext cx="4112711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 Bold"/>
                </a:rPr>
                <a:t>Competitive Environment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414774" y="4556000"/>
              <a:ext cx="4112711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 Bold"/>
                </a:rPr>
                <a:t>Need For Additional Investment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14774" y="5263494"/>
              <a:ext cx="4112711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 Bold"/>
                </a:rPr>
                <a:t>Other Factors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414774" y="5950414"/>
              <a:ext cx="4112711" cy="331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85"/>
                </a:lnSpc>
                <a:spcBef>
                  <a:spcPct val="0"/>
                </a:spcBef>
              </a:pPr>
              <a:r>
                <a:rPr lang="en-US" sz="1738">
                  <a:solidFill>
                    <a:srgbClr val="000000"/>
                  </a:solidFill>
                  <a:latin typeface="DM Sans Bold"/>
                </a:rPr>
                <a:t>SUM</a:t>
              </a:r>
            </a:p>
          </p:txBody>
        </p:sp>
        <p:grpSp>
          <p:nvGrpSpPr>
            <p:cNvPr id="82" name="Group 82"/>
            <p:cNvGrpSpPr/>
            <p:nvPr/>
          </p:nvGrpSpPr>
          <p:grpSpPr>
            <a:xfrm>
              <a:off x="4821977" y="-26033"/>
              <a:ext cx="1565488" cy="6503853"/>
              <a:chOff x="0" y="-9525"/>
              <a:chExt cx="409863" cy="1702784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409863" cy="1693259"/>
              </a:xfrm>
              <a:custGeom>
                <a:avLst/>
                <a:gdLst/>
                <a:ahLst/>
                <a:cxnLst/>
                <a:rect l="l" t="t" r="r" b="b"/>
                <a:pathLst>
                  <a:path w="409863" h="1693259">
                    <a:moveTo>
                      <a:pt x="142847" y="0"/>
                    </a:moveTo>
                    <a:lnTo>
                      <a:pt x="267016" y="0"/>
                    </a:lnTo>
                    <a:cubicBezTo>
                      <a:pt x="304901" y="0"/>
                      <a:pt x="341235" y="15050"/>
                      <a:pt x="368024" y="41839"/>
                    </a:cubicBezTo>
                    <a:cubicBezTo>
                      <a:pt x="394813" y="68628"/>
                      <a:pt x="409863" y="104962"/>
                      <a:pt x="409863" y="142847"/>
                    </a:cubicBezTo>
                    <a:lnTo>
                      <a:pt x="409863" y="1550412"/>
                    </a:lnTo>
                    <a:cubicBezTo>
                      <a:pt x="409863" y="1588297"/>
                      <a:pt x="394813" y="1624631"/>
                      <a:pt x="368024" y="1651420"/>
                    </a:cubicBezTo>
                    <a:cubicBezTo>
                      <a:pt x="341235" y="1678209"/>
                      <a:pt x="304901" y="1693259"/>
                      <a:pt x="267016" y="1693259"/>
                    </a:cubicBezTo>
                    <a:lnTo>
                      <a:pt x="142847" y="1693259"/>
                    </a:lnTo>
                    <a:cubicBezTo>
                      <a:pt x="104962" y="1693259"/>
                      <a:pt x="68628" y="1678209"/>
                      <a:pt x="41839" y="1651420"/>
                    </a:cubicBezTo>
                    <a:cubicBezTo>
                      <a:pt x="15050" y="1624631"/>
                      <a:pt x="0" y="1588297"/>
                      <a:pt x="0" y="1550412"/>
                    </a:cubicBezTo>
                    <a:lnTo>
                      <a:pt x="0" y="142847"/>
                    </a:lnTo>
                    <a:cubicBezTo>
                      <a:pt x="0" y="104962"/>
                      <a:pt x="15050" y="68628"/>
                      <a:pt x="41839" y="41839"/>
                    </a:cubicBezTo>
                    <a:cubicBezTo>
                      <a:pt x="68628" y="15050"/>
                      <a:pt x="104962" y="0"/>
                      <a:pt x="142847" y="0"/>
                    </a:cubicBezTo>
                    <a:close/>
                  </a:path>
                </a:pathLst>
              </a:custGeom>
              <a:solidFill>
                <a:srgbClr val="B9F6CF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0" y="-9525"/>
                <a:ext cx="409863" cy="1702784"/>
              </a:xfrm>
              <a:prstGeom prst="rect">
                <a:avLst/>
              </a:prstGeom>
            </p:spPr>
            <p:txBody>
              <a:bodyPr lIns="74101" tIns="74101" rIns="74101" bIns="74101" rtlCol="0" anchor="ctr"/>
              <a:lstStyle/>
              <a:p>
                <a:pPr algn="ctr">
                  <a:lnSpc>
                    <a:spcPts val="1440"/>
                  </a:lnSpc>
                </a:pPr>
                <a:endParaRPr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4821977" y="815978"/>
              <a:ext cx="1940526" cy="5661842"/>
              <a:chOff x="0" y="0"/>
              <a:chExt cx="554805" cy="1618746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554805" cy="1618746"/>
              </a:xfrm>
              <a:custGeom>
                <a:avLst/>
                <a:gdLst/>
                <a:ahLst/>
                <a:cxnLst/>
                <a:rect l="l" t="t" r="r" b="b"/>
                <a:pathLst>
                  <a:path w="554805" h="1618746">
                    <a:moveTo>
                      <a:pt x="115240" y="0"/>
                    </a:moveTo>
                    <a:lnTo>
                      <a:pt x="439565" y="0"/>
                    </a:lnTo>
                    <a:cubicBezTo>
                      <a:pt x="503211" y="0"/>
                      <a:pt x="554805" y="51595"/>
                      <a:pt x="554805" y="115240"/>
                    </a:cubicBezTo>
                    <a:lnTo>
                      <a:pt x="554805" y="1503507"/>
                    </a:lnTo>
                    <a:cubicBezTo>
                      <a:pt x="554805" y="1567152"/>
                      <a:pt x="503211" y="1618746"/>
                      <a:pt x="439565" y="1618746"/>
                    </a:cubicBezTo>
                    <a:lnTo>
                      <a:pt x="115240" y="1618746"/>
                    </a:lnTo>
                    <a:cubicBezTo>
                      <a:pt x="51595" y="1618746"/>
                      <a:pt x="0" y="1567152"/>
                      <a:pt x="0" y="1503507"/>
                    </a:cubicBezTo>
                    <a:lnTo>
                      <a:pt x="0" y="115240"/>
                    </a:lnTo>
                    <a:cubicBezTo>
                      <a:pt x="0" y="51595"/>
                      <a:pt x="51595" y="0"/>
                      <a:pt x="115240" y="0"/>
                    </a:cubicBezTo>
                    <a:close/>
                  </a:path>
                </a:pathLst>
              </a:custGeom>
              <a:solidFill>
                <a:srgbClr val="56D785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0" y="-9525"/>
                <a:ext cx="554805" cy="1628271"/>
              </a:xfrm>
              <a:prstGeom prst="rect">
                <a:avLst/>
              </a:prstGeom>
            </p:spPr>
            <p:txBody>
              <a:bodyPr lIns="74101" tIns="74101" rIns="74101" bIns="74101" rtlCol="0" anchor="ctr"/>
              <a:lstStyle/>
              <a:p>
                <a:pPr algn="ctr">
                  <a:lnSpc>
                    <a:spcPts val="1440"/>
                  </a:lnSpc>
                </a:pPr>
                <a:endParaRPr/>
              </a:p>
            </p:txBody>
          </p:sp>
        </p:grpSp>
        <p:sp>
          <p:nvSpPr>
            <p:cNvPr id="88" name="AutoShape 88"/>
            <p:cNvSpPr/>
            <p:nvPr/>
          </p:nvSpPr>
          <p:spPr>
            <a:xfrm>
              <a:off x="4821977" y="1532734"/>
              <a:ext cx="1940526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9" name="AutoShape 89"/>
            <p:cNvSpPr/>
            <p:nvPr/>
          </p:nvSpPr>
          <p:spPr>
            <a:xfrm>
              <a:off x="4821977" y="2239457"/>
              <a:ext cx="1940526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0" name="AutoShape 90"/>
            <p:cNvSpPr/>
            <p:nvPr/>
          </p:nvSpPr>
          <p:spPr>
            <a:xfrm>
              <a:off x="4821977" y="2946179"/>
              <a:ext cx="1940526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1" name="AutoShape 91"/>
            <p:cNvSpPr/>
            <p:nvPr/>
          </p:nvSpPr>
          <p:spPr>
            <a:xfrm>
              <a:off x="4821977" y="3652902"/>
              <a:ext cx="1940526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2" name="AutoShape 92"/>
            <p:cNvSpPr/>
            <p:nvPr/>
          </p:nvSpPr>
          <p:spPr>
            <a:xfrm>
              <a:off x="4821977" y="4359625"/>
              <a:ext cx="1940526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3" name="AutoShape 93"/>
            <p:cNvSpPr/>
            <p:nvPr/>
          </p:nvSpPr>
          <p:spPr>
            <a:xfrm>
              <a:off x="4821977" y="5066348"/>
              <a:ext cx="1940526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4" name="AutoShape 94"/>
            <p:cNvSpPr/>
            <p:nvPr/>
          </p:nvSpPr>
          <p:spPr>
            <a:xfrm>
              <a:off x="4821977" y="5773070"/>
              <a:ext cx="1940526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5" name="TextBox 95"/>
            <p:cNvSpPr txBox="1"/>
            <p:nvPr/>
          </p:nvSpPr>
          <p:spPr>
            <a:xfrm>
              <a:off x="5107989" y="1736370"/>
              <a:ext cx="1368500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55%</a:t>
              </a:r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5107989" y="2450153"/>
              <a:ext cx="1368500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120%</a:t>
              </a:r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5107989" y="3151359"/>
              <a:ext cx="1368500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50%</a:t>
              </a:r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5107989" y="3858745"/>
              <a:ext cx="1368500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120%</a:t>
              </a:r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4821977" y="252124"/>
              <a:ext cx="1565488" cy="331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5"/>
                </a:lnSpc>
                <a:spcBef>
                  <a:spcPct val="0"/>
                </a:spcBef>
              </a:pPr>
              <a:r>
                <a:rPr lang="en-US" sz="1738">
                  <a:solidFill>
                    <a:srgbClr val="000000"/>
                  </a:solidFill>
                  <a:latin typeface="DM Sans Bold"/>
                </a:rPr>
                <a:t>Target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5107989" y="1034760"/>
              <a:ext cx="1368500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170%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5105095" y="4566348"/>
              <a:ext cx="1368500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30%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5105095" y="5267553"/>
              <a:ext cx="1368500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100%</a:t>
              </a:r>
            </a:p>
          </p:txBody>
        </p:sp>
        <p:grpSp>
          <p:nvGrpSpPr>
            <p:cNvPr id="103" name="Group 103"/>
            <p:cNvGrpSpPr/>
            <p:nvPr/>
          </p:nvGrpSpPr>
          <p:grpSpPr>
            <a:xfrm>
              <a:off x="6886837" y="-26033"/>
              <a:ext cx="1554483" cy="6503853"/>
              <a:chOff x="0" y="-9525"/>
              <a:chExt cx="406982" cy="1702784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406982" cy="1693259"/>
              </a:xfrm>
              <a:custGeom>
                <a:avLst/>
                <a:gdLst/>
                <a:ahLst/>
                <a:cxnLst/>
                <a:rect l="l" t="t" r="r" b="b"/>
                <a:pathLst>
                  <a:path w="406982" h="1693259">
                    <a:moveTo>
                      <a:pt x="143858" y="0"/>
                    </a:moveTo>
                    <a:lnTo>
                      <a:pt x="263123" y="0"/>
                    </a:lnTo>
                    <a:cubicBezTo>
                      <a:pt x="342574" y="0"/>
                      <a:pt x="406982" y="64408"/>
                      <a:pt x="406982" y="143858"/>
                    </a:cubicBezTo>
                    <a:lnTo>
                      <a:pt x="406982" y="1549400"/>
                    </a:lnTo>
                    <a:cubicBezTo>
                      <a:pt x="406982" y="1628851"/>
                      <a:pt x="342574" y="1693259"/>
                      <a:pt x="263123" y="1693259"/>
                    </a:cubicBezTo>
                    <a:lnTo>
                      <a:pt x="143858" y="1693259"/>
                    </a:lnTo>
                    <a:cubicBezTo>
                      <a:pt x="105705" y="1693259"/>
                      <a:pt x="69114" y="1678102"/>
                      <a:pt x="42135" y="1651124"/>
                    </a:cubicBezTo>
                    <a:cubicBezTo>
                      <a:pt x="15156" y="1624145"/>
                      <a:pt x="0" y="1587554"/>
                      <a:pt x="0" y="1549400"/>
                    </a:cubicBezTo>
                    <a:lnTo>
                      <a:pt x="0" y="143858"/>
                    </a:lnTo>
                    <a:cubicBezTo>
                      <a:pt x="0" y="64408"/>
                      <a:pt x="64408" y="0"/>
                      <a:pt x="143858" y="0"/>
                    </a:cubicBezTo>
                    <a:close/>
                  </a:path>
                </a:pathLst>
              </a:custGeom>
              <a:solidFill>
                <a:srgbClr val="B9F6CF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0" y="-9525"/>
                <a:ext cx="406982" cy="1702784"/>
              </a:xfrm>
              <a:prstGeom prst="rect">
                <a:avLst/>
              </a:prstGeom>
            </p:spPr>
            <p:txBody>
              <a:bodyPr lIns="74101" tIns="74101" rIns="74101" bIns="74101" rtlCol="0" anchor="ctr"/>
              <a:lstStyle/>
              <a:p>
                <a:pPr algn="ctr">
                  <a:lnSpc>
                    <a:spcPts val="1440"/>
                  </a:lnSpc>
                </a:pPr>
                <a:endParaRPr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6886756" y="840445"/>
              <a:ext cx="1941040" cy="5637375"/>
              <a:chOff x="0" y="0"/>
              <a:chExt cx="554952" cy="1611751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554952" cy="1611751"/>
              </a:xfrm>
              <a:custGeom>
                <a:avLst/>
                <a:gdLst/>
                <a:ahLst/>
                <a:cxnLst/>
                <a:rect l="l" t="t" r="r" b="b"/>
                <a:pathLst>
                  <a:path w="554952" h="1611751">
                    <a:moveTo>
                      <a:pt x="115209" y="0"/>
                    </a:moveTo>
                    <a:lnTo>
                      <a:pt x="439743" y="0"/>
                    </a:lnTo>
                    <a:cubicBezTo>
                      <a:pt x="470298" y="0"/>
                      <a:pt x="499602" y="12138"/>
                      <a:pt x="521208" y="33744"/>
                    </a:cubicBezTo>
                    <a:cubicBezTo>
                      <a:pt x="542814" y="55350"/>
                      <a:pt x="554952" y="84654"/>
                      <a:pt x="554952" y="115209"/>
                    </a:cubicBezTo>
                    <a:lnTo>
                      <a:pt x="554952" y="1496542"/>
                    </a:lnTo>
                    <a:cubicBezTo>
                      <a:pt x="554952" y="1560170"/>
                      <a:pt x="503371" y="1611751"/>
                      <a:pt x="439743" y="1611751"/>
                    </a:cubicBezTo>
                    <a:lnTo>
                      <a:pt x="115209" y="1611751"/>
                    </a:lnTo>
                    <a:cubicBezTo>
                      <a:pt x="51581" y="1611751"/>
                      <a:pt x="0" y="1560170"/>
                      <a:pt x="0" y="1496542"/>
                    </a:cubicBezTo>
                    <a:lnTo>
                      <a:pt x="0" y="115209"/>
                    </a:lnTo>
                    <a:cubicBezTo>
                      <a:pt x="0" y="51581"/>
                      <a:pt x="51581" y="0"/>
                      <a:pt x="115209" y="0"/>
                    </a:cubicBezTo>
                    <a:close/>
                  </a:path>
                </a:pathLst>
              </a:custGeom>
              <a:solidFill>
                <a:srgbClr val="55D785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0" y="-9525"/>
                <a:ext cx="554952" cy="1621276"/>
              </a:xfrm>
              <a:prstGeom prst="rect">
                <a:avLst/>
              </a:prstGeom>
            </p:spPr>
            <p:txBody>
              <a:bodyPr lIns="74101" tIns="74101" rIns="74101" bIns="74101" rtlCol="0" anchor="ctr"/>
              <a:lstStyle/>
              <a:p>
                <a:pPr algn="ctr">
                  <a:lnSpc>
                    <a:spcPts val="1440"/>
                  </a:lnSpc>
                </a:pPr>
                <a:endParaRPr/>
              </a:p>
            </p:txBody>
          </p:sp>
        </p:grpSp>
        <p:sp>
          <p:nvSpPr>
            <p:cNvPr id="109" name="AutoShape 109"/>
            <p:cNvSpPr/>
            <p:nvPr/>
          </p:nvSpPr>
          <p:spPr>
            <a:xfrm>
              <a:off x="6886311" y="1532734"/>
              <a:ext cx="1941485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0" name="AutoShape 110"/>
            <p:cNvSpPr/>
            <p:nvPr/>
          </p:nvSpPr>
          <p:spPr>
            <a:xfrm>
              <a:off x="6886311" y="2239457"/>
              <a:ext cx="1941485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1" name="AutoShape 111"/>
            <p:cNvSpPr/>
            <p:nvPr/>
          </p:nvSpPr>
          <p:spPr>
            <a:xfrm>
              <a:off x="6886311" y="2946179"/>
              <a:ext cx="1941485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2" name="AutoShape 112"/>
            <p:cNvSpPr/>
            <p:nvPr/>
          </p:nvSpPr>
          <p:spPr>
            <a:xfrm>
              <a:off x="6886311" y="3652902"/>
              <a:ext cx="1941485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3" name="AutoShape 113"/>
            <p:cNvSpPr/>
            <p:nvPr/>
          </p:nvSpPr>
          <p:spPr>
            <a:xfrm>
              <a:off x="6886311" y="4359625"/>
              <a:ext cx="1941485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4" name="AutoShape 114"/>
            <p:cNvSpPr/>
            <p:nvPr/>
          </p:nvSpPr>
          <p:spPr>
            <a:xfrm>
              <a:off x="6886311" y="5066348"/>
              <a:ext cx="1941485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5" name="AutoShape 115"/>
            <p:cNvSpPr/>
            <p:nvPr/>
          </p:nvSpPr>
          <p:spPr>
            <a:xfrm>
              <a:off x="6886311" y="5773070"/>
              <a:ext cx="1941485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6" name="TextBox 116"/>
            <p:cNvSpPr txBox="1"/>
            <p:nvPr/>
          </p:nvSpPr>
          <p:spPr>
            <a:xfrm>
              <a:off x="7172992" y="1736370"/>
              <a:ext cx="1369177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13%</a:t>
              </a:r>
            </a:p>
          </p:txBody>
        </p:sp>
        <p:sp>
          <p:nvSpPr>
            <p:cNvPr id="117" name="TextBox 117"/>
            <p:cNvSpPr txBox="1"/>
            <p:nvPr/>
          </p:nvSpPr>
          <p:spPr>
            <a:xfrm>
              <a:off x="7172992" y="2450153"/>
              <a:ext cx="1369177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20%</a:t>
              </a:r>
            </a:p>
          </p:txBody>
        </p:sp>
        <p:sp>
          <p:nvSpPr>
            <p:cNvPr id="118" name="TextBox 118"/>
            <p:cNvSpPr txBox="1"/>
            <p:nvPr/>
          </p:nvSpPr>
          <p:spPr>
            <a:xfrm>
              <a:off x="7172992" y="3151359"/>
              <a:ext cx="1369177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12%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7172992" y="3858745"/>
              <a:ext cx="1369177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10%</a:t>
              </a:r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6886837" y="252124"/>
              <a:ext cx="1554483" cy="331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5"/>
                </a:lnSpc>
                <a:spcBef>
                  <a:spcPct val="0"/>
                </a:spcBef>
              </a:pPr>
              <a:r>
                <a:rPr lang="en-US" sz="1738" dirty="0">
                  <a:solidFill>
                    <a:srgbClr val="000000"/>
                  </a:solidFill>
                  <a:latin typeface="DM Sans Bold"/>
                </a:rPr>
                <a:t>Range</a:t>
              </a:r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7172992" y="1034760"/>
              <a:ext cx="1369177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20%</a:t>
              </a:r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7170096" y="4566348"/>
              <a:ext cx="1369177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20%</a:t>
              </a:r>
            </a:p>
          </p:txBody>
        </p:sp>
        <p:sp>
          <p:nvSpPr>
            <p:cNvPr id="123" name="TextBox 123"/>
            <p:cNvSpPr txBox="1"/>
            <p:nvPr/>
          </p:nvSpPr>
          <p:spPr>
            <a:xfrm>
              <a:off x="7170096" y="5267553"/>
              <a:ext cx="1369177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5%</a:t>
              </a:r>
            </a:p>
          </p:txBody>
        </p:sp>
        <p:grpSp>
          <p:nvGrpSpPr>
            <p:cNvPr id="124" name="Group 124"/>
            <p:cNvGrpSpPr/>
            <p:nvPr/>
          </p:nvGrpSpPr>
          <p:grpSpPr>
            <a:xfrm>
              <a:off x="8954784" y="-36381"/>
              <a:ext cx="1566169" cy="6345312"/>
              <a:chOff x="0" y="-9525"/>
              <a:chExt cx="410041" cy="1661276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410041" cy="1651751"/>
              </a:xfrm>
              <a:custGeom>
                <a:avLst/>
                <a:gdLst/>
                <a:ahLst/>
                <a:cxnLst/>
                <a:rect l="l" t="t" r="r" b="b"/>
                <a:pathLst>
                  <a:path w="410041" h="1695968">
                    <a:moveTo>
                      <a:pt x="142785" y="0"/>
                    </a:moveTo>
                    <a:lnTo>
                      <a:pt x="267256" y="0"/>
                    </a:lnTo>
                    <a:cubicBezTo>
                      <a:pt x="305125" y="0"/>
                      <a:pt x="341443" y="15043"/>
                      <a:pt x="368220" y="41821"/>
                    </a:cubicBezTo>
                    <a:cubicBezTo>
                      <a:pt x="394998" y="68598"/>
                      <a:pt x="410041" y="104916"/>
                      <a:pt x="410041" y="142785"/>
                    </a:cubicBezTo>
                    <a:lnTo>
                      <a:pt x="410041" y="1553183"/>
                    </a:lnTo>
                    <a:cubicBezTo>
                      <a:pt x="410041" y="1591052"/>
                      <a:pt x="394998" y="1627370"/>
                      <a:pt x="368220" y="1654147"/>
                    </a:cubicBezTo>
                    <a:cubicBezTo>
                      <a:pt x="341443" y="1680925"/>
                      <a:pt x="305125" y="1695968"/>
                      <a:pt x="267256" y="1695968"/>
                    </a:cubicBezTo>
                    <a:lnTo>
                      <a:pt x="142785" y="1695968"/>
                    </a:lnTo>
                    <a:cubicBezTo>
                      <a:pt x="104916" y="1695968"/>
                      <a:pt x="68598" y="1680925"/>
                      <a:pt x="41821" y="1654147"/>
                    </a:cubicBezTo>
                    <a:cubicBezTo>
                      <a:pt x="15043" y="1627370"/>
                      <a:pt x="0" y="1591052"/>
                      <a:pt x="0" y="1553183"/>
                    </a:cubicBezTo>
                    <a:lnTo>
                      <a:pt x="0" y="142785"/>
                    </a:lnTo>
                    <a:cubicBezTo>
                      <a:pt x="0" y="104916"/>
                      <a:pt x="15043" y="68598"/>
                      <a:pt x="41821" y="41821"/>
                    </a:cubicBezTo>
                    <a:cubicBezTo>
                      <a:pt x="68598" y="15043"/>
                      <a:pt x="104916" y="0"/>
                      <a:pt x="142785" y="0"/>
                    </a:cubicBezTo>
                    <a:close/>
                  </a:path>
                </a:pathLst>
              </a:custGeom>
              <a:solidFill>
                <a:srgbClr val="CDFFD8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0" y="-9525"/>
                <a:ext cx="410041" cy="1652554"/>
              </a:xfrm>
              <a:prstGeom prst="rect">
                <a:avLst/>
              </a:prstGeom>
            </p:spPr>
            <p:txBody>
              <a:bodyPr lIns="74101" tIns="74101" rIns="74101" bIns="74101" rtlCol="0" anchor="ctr"/>
              <a:lstStyle/>
              <a:p>
                <a:pPr algn="ctr">
                  <a:lnSpc>
                    <a:spcPts val="1440"/>
                  </a:lnSpc>
                </a:pPr>
                <a:endParaRPr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8954784" y="805630"/>
              <a:ext cx="1939665" cy="5661842"/>
              <a:chOff x="0" y="0"/>
              <a:chExt cx="554559" cy="1618746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554559" cy="1618746"/>
              </a:xfrm>
              <a:custGeom>
                <a:avLst/>
                <a:gdLst/>
                <a:ahLst/>
                <a:cxnLst/>
                <a:rect l="l" t="t" r="r" b="b"/>
                <a:pathLst>
                  <a:path w="554559" h="1618746">
                    <a:moveTo>
                      <a:pt x="115291" y="0"/>
                    </a:moveTo>
                    <a:lnTo>
                      <a:pt x="439268" y="0"/>
                    </a:lnTo>
                    <a:cubicBezTo>
                      <a:pt x="469845" y="0"/>
                      <a:pt x="499170" y="12147"/>
                      <a:pt x="520791" y="33768"/>
                    </a:cubicBezTo>
                    <a:cubicBezTo>
                      <a:pt x="542412" y="55389"/>
                      <a:pt x="554559" y="84714"/>
                      <a:pt x="554559" y="115291"/>
                    </a:cubicBezTo>
                    <a:lnTo>
                      <a:pt x="554559" y="1503456"/>
                    </a:lnTo>
                    <a:cubicBezTo>
                      <a:pt x="554559" y="1534033"/>
                      <a:pt x="542412" y="1563357"/>
                      <a:pt x="520791" y="1584978"/>
                    </a:cubicBezTo>
                    <a:cubicBezTo>
                      <a:pt x="499170" y="1606600"/>
                      <a:pt x="469845" y="1618746"/>
                      <a:pt x="439268" y="1618746"/>
                    </a:cubicBezTo>
                    <a:lnTo>
                      <a:pt x="115291" y="1618746"/>
                    </a:lnTo>
                    <a:cubicBezTo>
                      <a:pt x="84714" y="1618746"/>
                      <a:pt x="55389" y="1606600"/>
                      <a:pt x="33768" y="1584978"/>
                    </a:cubicBezTo>
                    <a:cubicBezTo>
                      <a:pt x="12147" y="1563357"/>
                      <a:pt x="0" y="1534033"/>
                      <a:pt x="0" y="1503456"/>
                    </a:cubicBezTo>
                    <a:lnTo>
                      <a:pt x="0" y="115291"/>
                    </a:lnTo>
                    <a:cubicBezTo>
                      <a:pt x="0" y="84714"/>
                      <a:pt x="12147" y="55389"/>
                      <a:pt x="33768" y="33768"/>
                    </a:cubicBezTo>
                    <a:cubicBezTo>
                      <a:pt x="55389" y="12147"/>
                      <a:pt x="84714" y="0"/>
                      <a:pt x="115291" y="0"/>
                    </a:cubicBezTo>
                    <a:close/>
                  </a:path>
                </a:pathLst>
              </a:custGeom>
              <a:solidFill>
                <a:srgbClr val="56D785"/>
              </a:solidFill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0" y="-9525"/>
                <a:ext cx="554559" cy="1628271"/>
              </a:xfrm>
              <a:prstGeom prst="rect">
                <a:avLst/>
              </a:prstGeom>
            </p:spPr>
            <p:txBody>
              <a:bodyPr lIns="74101" tIns="74101" rIns="74101" bIns="74101" rtlCol="0" anchor="ctr"/>
              <a:lstStyle/>
              <a:p>
                <a:pPr algn="ctr">
                  <a:lnSpc>
                    <a:spcPts val="1440"/>
                  </a:lnSpc>
                </a:pPr>
                <a:endParaRPr/>
              </a:p>
            </p:txBody>
          </p:sp>
        </p:grpSp>
        <p:sp>
          <p:nvSpPr>
            <p:cNvPr id="130" name="AutoShape 130"/>
            <p:cNvSpPr/>
            <p:nvPr/>
          </p:nvSpPr>
          <p:spPr>
            <a:xfrm>
              <a:off x="8954359" y="1522386"/>
              <a:ext cx="1940090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1" name="AutoShape 131"/>
            <p:cNvSpPr/>
            <p:nvPr/>
          </p:nvSpPr>
          <p:spPr>
            <a:xfrm>
              <a:off x="8954359" y="2229109"/>
              <a:ext cx="1940090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2" name="AutoShape 132"/>
            <p:cNvSpPr/>
            <p:nvPr/>
          </p:nvSpPr>
          <p:spPr>
            <a:xfrm>
              <a:off x="8954359" y="2935831"/>
              <a:ext cx="1940090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3" name="AutoShape 133"/>
            <p:cNvSpPr/>
            <p:nvPr/>
          </p:nvSpPr>
          <p:spPr>
            <a:xfrm>
              <a:off x="8954359" y="3642554"/>
              <a:ext cx="1940090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4" name="AutoShape 134"/>
            <p:cNvSpPr/>
            <p:nvPr/>
          </p:nvSpPr>
          <p:spPr>
            <a:xfrm>
              <a:off x="8954359" y="4349277"/>
              <a:ext cx="1940090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5" name="AutoShape 135"/>
            <p:cNvSpPr/>
            <p:nvPr/>
          </p:nvSpPr>
          <p:spPr>
            <a:xfrm>
              <a:off x="8954359" y="5056000"/>
              <a:ext cx="1940090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6" name="AutoShape 136"/>
            <p:cNvSpPr/>
            <p:nvPr/>
          </p:nvSpPr>
          <p:spPr>
            <a:xfrm>
              <a:off x="8954359" y="5762722"/>
              <a:ext cx="1940090" cy="0"/>
            </a:xfrm>
            <a:prstGeom prst="line">
              <a:avLst/>
            </a:prstGeom>
            <a:ln w="13756" cap="flat">
              <a:solidFill>
                <a:srgbClr val="352259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7" name="TextBox 137"/>
            <p:cNvSpPr txBox="1"/>
            <p:nvPr/>
          </p:nvSpPr>
          <p:spPr>
            <a:xfrm>
              <a:off x="9240834" y="1726022"/>
              <a:ext cx="1368192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7%</a:t>
              </a:r>
            </a:p>
          </p:txBody>
        </p:sp>
        <p:sp>
          <p:nvSpPr>
            <p:cNvPr id="138" name="TextBox 138"/>
            <p:cNvSpPr txBox="1"/>
            <p:nvPr/>
          </p:nvSpPr>
          <p:spPr>
            <a:xfrm>
              <a:off x="9240834" y="2439805"/>
              <a:ext cx="1368192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24%</a:t>
              </a:r>
            </a:p>
          </p:txBody>
        </p:sp>
        <p:sp>
          <p:nvSpPr>
            <p:cNvPr id="139" name="TextBox 139"/>
            <p:cNvSpPr txBox="1"/>
            <p:nvPr/>
          </p:nvSpPr>
          <p:spPr>
            <a:xfrm>
              <a:off x="9240834" y="3141011"/>
              <a:ext cx="1368192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6%</a:t>
              </a:r>
            </a:p>
          </p:txBody>
        </p:sp>
        <p:sp>
          <p:nvSpPr>
            <p:cNvPr id="140" name="TextBox 140"/>
            <p:cNvSpPr txBox="1"/>
            <p:nvPr/>
          </p:nvSpPr>
          <p:spPr>
            <a:xfrm>
              <a:off x="9240834" y="3848397"/>
              <a:ext cx="1368192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12%</a:t>
              </a:r>
            </a:p>
          </p:txBody>
        </p:sp>
        <p:sp>
          <p:nvSpPr>
            <p:cNvPr id="141" name="TextBox 141"/>
            <p:cNvSpPr txBox="1"/>
            <p:nvPr/>
          </p:nvSpPr>
          <p:spPr>
            <a:xfrm>
              <a:off x="8954359" y="241776"/>
              <a:ext cx="1566594" cy="331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5"/>
                </a:lnSpc>
                <a:spcBef>
                  <a:spcPct val="0"/>
                </a:spcBef>
              </a:pPr>
              <a:r>
                <a:rPr lang="en-US" sz="1738">
                  <a:solidFill>
                    <a:srgbClr val="000000"/>
                  </a:solidFill>
                  <a:latin typeface="DM Sans Bold"/>
                </a:rPr>
                <a:t>Factor</a:t>
              </a:r>
            </a:p>
          </p:txBody>
        </p:sp>
        <p:sp>
          <p:nvSpPr>
            <p:cNvPr id="142" name="TextBox 142"/>
            <p:cNvSpPr txBox="1"/>
            <p:nvPr/>
          </p:nvSpPr>
          <p:spPr>
            <a:xfrm>
              <a:off x="9240834" y="1024413"/>
              <a:ext cx="1368192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34%</a:t>
              </a:r>
            </a:p>
          </p:txBody>
        </p:sp>
        <p:sp>
          <p:nvSpPr>
            <p:cNvPr id="143" name="TextBox 143"/>
            <p:cNvSpPr txBox="1"/>
            <p:nvPr/>
          </p:nvSpPr>
          <p:spPr>
            <a:xfrm>
              <a:off x="9237940" y="4556000"/>
              <a:ext cx="1368192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6%</a:t>
              </a:r>
            </a:p>
          </p:txBody>
        </p:sp>
        <p:sp>
          <p:nvSpPr>
            <p:cNvPr id="144" name="TextBox 144"/>
            <p:cNvSpPr txBox="1"/>
            <p:nvPr/>
          </p:nvSpPr>
          <p:spPr>
            <a:xfrm>
              <a:off x="9237940" y="5257205"/>
              <a:ext cx="1368192" cy="28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  <a:spcBef>
                  <a:spcPct val="0"/>
                </a:spcBef>
              </a:pPr>
              <a:r>
                <a:rPr lang="en-US" sz="1422">
                  <a:solidFill>
                    <a:srgbClr val="000000"/>
                  </a:solidFill>
                  <a:latin typeface="DM Sans"/>
                </a:rPr>
                <a:t>5%</a:t>
              </a:r>
            </a:p>
          </p:txBody>
        </p:sp>
        <p:sp>
          <p:nvSpPr>
            <p:cNvPr id="145" name="TextBox 145"/>
            <p:cNvSpPr txBox="1"/>
            <p:nvPr/>
          </p:nvSpPr>
          <p:spPr>
            <a:xfrm>
              <a:off x="9237940" y="5944017"/>
              <a:ext cx="1368192" cy="331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5"/>
                </a:lnSpc>
                <a:spcBef>
                  <a:spcPct val="0"/>
                </a:spcBef>
              </a:pPr>
              <a:r>
                <a:rPr lang="en-US" sz="1738">
                  <a:solidFill>
                    <a:srgbClr val="000000"/>
                  </a:solidFill>
                  <a:latin typeface="DM Sans Bold"/>
                </a:rPr>
                <a:t>96%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6692368" y="-377493"/>
            <a:ext cx="2287559" cy="2296169"/>
          </a:xfrm>
          <a:custGeom>
            <a:avLst/>
            <a:gdLst/>
            <a:ahLst/>
            <a:cxnLst/>
            <a:rect l="l" t="t" r="r" b="b"/>
            <a:pathLst>
              <a:path w="2287559" h="2296169">
                <a:moveTo>
                  <a:pt x="0" y="0"/>
                </a:moveTo>
                <a:lnTo>
                  <a:pt x="2287559" y="0"/>
                </a:lnTo>
                <a:lnTo>
                  <a:pt x="2287559" y="2296169"/>
                </a:lnTo>
                <a:lnTo>
                  <a:pt x="0" y="22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-225498" y="-183652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3387263"/>
                </a:moveTo>
                <a:lnTo>
                  <a:pt x="3838259" y="3387263"/>
                </a:lnTo>
                <a:lnTo>
                  <a:pt x="3838259" y="0"/>
                </a:lnTo>
                <a:lnTo>
                  <a:pt x="0" y="0"/>
                </a:lnTo>
                <a:lnTo>
                  <a:pt x="0" y="33872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85536" y="846792"/>
            <a:ext cx="831692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 dirty="0">
                <a:solidFill>
                  <a:srgbClr val="1AA34D"/>
                </a:solidFill>
                <a:latin typeface="Source Sans Pro Bold"/>
              </a:rPr>
              <a:t>Funding plan (in USD)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20288" y="2496723"/>
            <a:ext cx="1271290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April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29880" y="2496723"/>
            <a:ext cx="1756618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Sep-Oct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18822" y="1909151"/>
            <a:ext cx="1265932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April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36037" y="2496723"/>
            <a:ext cx="121592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May 2024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150813" y="4812541"/>
            <a:ext cx="3360812" cy="1019454"/>
            <a:chOff x="0" y="0"/>
            <a:chExt cx="885152" cy="2684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5152" cy="268498"/>
            </a:xfrm>
            <a:custGeom>
              <a:avLst/>
              <a:gdLst/>
              <a:ahLst/>
              <a:cxnLst/>
              <a:rect l="l" t="t" r="r" b="b"/>
              <a:pathLst>
                <a:path w="885152" h="268498">
                  <a:moveTo>
                    <a:pt x="117483" y="0"/>
                  </a:moveTo>
                  <a:lnTo>
                    <a:pt x="767669" y="0"/>
                  </a:lnTo>
                  <a:cubicBezTo>
                    <a:pt x="832553" y="0"/>
                    <a:pt x="885152" y="52599"/>
                    <a:pt x="885152" y="117483"/>
                  </a:cubicBezTo>
                  <a:lnTo>
                    <a:pt x="885152" y="151015"/>
                  </a:lnTo>
                  <a:cubicBezTo>
                    <a:pt x="885152" y="182174"/>
                    <a:pt x="872775" y="212056"/>
                    <a:pt x="850742" y="234088"/>
                  </a:cubicBezTo>
                  <a:cubicBezTo>
                    <a:pt x="828710" y="256121"/>
                    <a:pt x="798828" y="268498"/>
                    <a:pt x="767669" y="268498"/>
                  </a:cubicBezTo>
                  <a:lnTo>
                    <a:pt x="117483" y="268498"/>
                  </a:lnTo>
                  <a:cubicBezTo>
                    <a:pt x="86324" y="268498"/>
                    <a:pt x="56442" y="256121"/>
                    <a:pt x="34410" y="234088"/>
                  </a:cubicBezTo>
                  <a:cubicBezTo>
                    <a:pt x="12378" y="212056"/>
                    <a:pt x="0" y="182174"/>
                    <a:pt x="0" y="151015"/>
                  </a:cubicBezTo>
                  <a:lnTo>
                    <a:pt x="0" y="117483"/>
                  </a:lnTo>
                  <a:cubicBezTo>
                    <a:pt x="0" y="86324"/>
                    <a:pt x="12378" y="56442"/>
                    <a:pt x="34410" y="34410"/>
                  </a:cubicBezTo>
                  <a:cubicBezTo>
                    <a:pt x="56442" y="12378"/>
                    <a:pt x="86324" y="0"/>
                    <a:pt x="1174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D873">
                    <a:alpha val="100000"/>
                  </a:srgbClr>
                </a:gs>
                <a:gs pos="100000">
                  <a:srgbClr val="179D48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85152" cy="268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877" y="4417438"/>
            <a:ext cx="1450599" cy="1452123"/>
            <a:chOff x="0" y="0"/>
            <a:chExt cx="2054880" cy="20570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3306712" y="4818332"/>
            <a:ext cx="678930" cy="665929"/>
          </a:xfrm>
          <a:custGeom>
            <a:avLst/>
            <a:gdLst/>
            <a:ahLst/>
            <a:cxnLst/>
            <a:rect l="l" t="t" r="r" b="b"/>
            <a:pathLst>
              <a:path w="678930" h="665929">
                <a:moveTo>
                  <a:pt x="0" y="0"/>
                </a:moveTo>
                <a:lnTo>
                  <a:pt x="678930" y="0"/>
                </a:lnTo>
                <a:lnTo>
                  <a:pt x="678930" y="665929"/>
                </a:lnTo>
                <a:lnTo>
                  <a:pt x="0" y="665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583424" y="4888230"/>
            <a:ext cx="3231358" cy="1023298"/>
            <a:chOff x="0" y="0"/>
            <a:chExt cx="851057" cy="269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1057" cy="269511"/>
            </a:xfrm>
            <a:custGeom>
              <a:avLst/>
              <a:gdLst/>
              <a:ahLst/>
              <a:cxnLst/>
              <a:rect l="l" t="t" r="r" b="b"/>
              <a:pathLst>
                <a:path w="851057" h="269511">
                  <a:moveTo>
                    <a:pt x="122189" y="0"/>
                  </a:moveTo>
                  <a:lnTo>
                    <a:pt x="728868" y="0"/>
                  </a:lnTo>
                  <a:cubicBezTo>
                    <a:pt x="761274" y="0"/>
                    <a:pt x="792354" y="12873"/>
                    <a:pt x="815269" y="35788"/>
                  </a:cubicBezTo>
                  <a:cubicBezTo>
                    <a:pt x="838184" y="58703"/>
                    <a:pt x="851057" y="89783"/>
                    <a:pt x="851057" y="122189"/>
                  </a:cubicBezTo>
                  <a:lnTo>
                    <a:pt x="851057" y="147321"/>
                  </a:lnTo>
                  <a:cubicBezTo>
                    <a:pt x="851057" y="179728"/>
                    <a:pt x="838184" y="210807"/>
                    <a:pt x="815269" y="233722"/>
                  </a:cubicBezTo>
                  <a:cubicBezTo>
                    <a:pt x="792354" y="256637"/>
                    <a:pt x="761274" y="269511"/>
                    <a:pt x="728868" y="269511"/>
                  </a:cubicBezTo>
                  <a:lnTo>
                    <a:pt x="122189" y="269511"/>
                  </a:lnTo>
                  <a:cubicBezTo>
                    <a:pt x="89783" y="269511"/>
                    <a:pt x="58703" y="256637"/>
                    <a:pt x="35788" y="233722"/>
                  </a:cubicBezTo>
                  <a:cubicBezTo>
                    <a:pt x="12873" y="210807"/>
                    <a:pt x="0" y="179728"/>
                    <a:pt x="0" y="147321"/>
                  </a:cubicBezTo>
                  <a:lnTo>
                    <a:pt x="0" y="122189"/>
                  </a:lnTo>
                  <a:cubicBezTo>
                    <a:pt x="0" y="89783"/>
                    <a:pt x="12873" y="58703"/>
                    <a:pt x="35788" y="35788"/>
                  </a:cubicBezTo>
                  <a:cubicBezTo>
                    <a:pt x="58703" y="12873"/>
                    <a:pt x="89783" y="0"/>
                    <a:pt x="1221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A64F">
                    <a:alpha val="100000"/>
                  </a:srgbClr>
                </a:gs>
                <a:gs pos="100000">
                  <a:srgbClr val="027027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851057" cy="269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83424" y="6568002"/>
            <a:ext cx="3231358" cy="1008222"/>
            <a:chOff x="0" y="0"/>
            <a:chExt cx="851057" cy="2655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1057" cy="265540"/>
            </a:xfrm>
            <a:custGeom>
              <a:avLst/>
              <a:gdLst/>
              <a:ahLst/>
              <a:cxnLst/>
              <a:rect l="l" t="t" r="r" b="b"/>
              <a:pathLst>
                <a:path w="851057" h="265540">
                  <a:moveTo>
                    <a:pt x="122189" y="0"/>
                  </a:moveTo>
                  <a:lnTo>
                    <a:pt x="728868" y="0"/>
                  </a:lnTo>
                  <a:cubicBezTo>
                    <a:pt x="761274" y="0"/>
                    <a:pt x="792354" y="12873"/>
                    <a:pt x="815269" y="35788"/>
                  </a:cubicBezTo>
                  <a:cubicBezTo>
                    <a:pt x="838184" y="58703"/>
                    <a:pt x="851057" y="89783"/>
                    <a:pt x="851057" y="122189"/>
                  </a:cubicBezTo>
                  <a:lnTo>
                    <a:pt x="851057" y="143350"/>
                  </a:lnTo>
                  <a:cubicBezTo>
                    <a:pt x="851057" y="175757"/>
                    <a:pt x="838184" y="206837"/>
                    <a:pt x="815269" y="229751"/>
                  </a:cubicBezTo>
                  <a:cubicBezTo>
                    <a:pt x="792354" y="252666"/>
                    <a:pt x="761274" y="265540"/>
                    <a:pt x="728868" y="265540"/>
                  </a:cubicBezTo>
                  <a:lnTo>
                    <a:pt x="122189" y="265540"/>
                  </a:lnTo>
                  <a:cubicBezTo>
                    <a:pt x="89783" y="265540"/>
                    <a:pt x="58703" y="252666"/>
                    <a:pt x="35788" y="229751"/>
                  </a:cubicBezTo>
                  <a:cubicBezTo>
                    <a:pt x="12873" y="206837"/>
                    <a:pt x="0" y="175757"/>
                    <a:pt x="0" y="143350"/>
                  </a:cubicBezTo>
                  <a:lnTo>
                    <a:pt x="0" y="122189"/>
                  </a:lnTo>
                  <a:cubicBezTo>
                    <a:pt x="0" y="89783"/>
                    <a:pt x="12873" y="58703"/>
                    <a:pt x="35788" y="35788"/>
                  </a:cubicBezTo>
                  <a:cubicBezTo>
                    <a:pt x="58703" y="12873"/>
                    <a:pt x="89783" y="0"/>
                    <a:pt x="1221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A64F">
                    <a:alpha val="100000"/>
                  </a:srgbClr>
                </a:gs>
                <a:gs pos="100000">
                  <a:srgbClr val="027027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851057" cy="265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79947" y="8232698"/>
            <a:ext cx="3334835" cy="999375"/>
            <a:chOff x="0" y="0"/>
            <a:chExt cx="878311" cy="26321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8311" cy="263210"/>
            </a:xfrm>
            <a:custGeom>
              <a:avLst/>
              <a:gdLst/>
              <a:ahLst/>
              <a:cxnLst/>
              <a:rect l="l" t="t" r="r" b="b"/>
              <a:pathLst>
                <a:path w="878311" h="263210">
                  <a:moveTo>
                    <a:pt x="118398" y="0"/>
                  </a:moveTo>
                  <a:lnTo>
                    <a:pt x="759913" y="0"/>
                  </a:lnTo>
                  <a:cubicBezTo>
                    <a:pt x="791314" y="0"/>
                    <a:pt x="821429" y="12474"/>
                    <a:pt x="843633" y="34678"/>
                  </a:cubicBezTo>
                  <a:cubicBezTo>
                    <a:pt x="865836" y="56882"/>
                    <a:pt x="878311" y="86997"/>
                    <a:pt x="878311" y="118398"/>
                  </a:cubicBezTo>
                  <a:lnTo>
                    <a:pt x="878311" y="144812"/>
                  </a:lnTo>
                  <a:cubicBezTo>
                    <a:pt x="878311" y="210201"/>
                    <a:pt x="825302" y="263210"/>
                    <a:pt x="759913" y="263210"/>
                  </a:cubicBezTo>
                  <a:lnTo>
                    <a:pt x="118398" y="263210"/>
                  </a:lnTo>
                  <a:cubicBezTo>
                    <a:pt x="53009" y="263210"/>
                    <a:pt x="0" y="210201"/>
                    <a:pt x="0" y="144812"/>
                  </a:cubicBezTo>
                  <a:lnTo>
                    <a:pt x="0" y="118398"/>
                  </a:lnTo>
                  <a:cubicBezTo>
                    <a:pt x="0" y="53009"/>
                    <a:pt x="53009" y="0"/>
                    <a:pt x="1183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79D48">
                    <a:alpha val="100000"/>
                  </a:srgbClr>
                </a:gs>
                <a:gs pos="100000">
                  <a:srgbClr val="0E743C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878311" cy="263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38063" y="6556833"/>
            <a:ext cx="3268533" cy="1019454"/>
            <a:chOff x="0" y="0"/>
            <a:chExt cx="860848" cy="2684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60848" cy="268498"/>
            </a:xfrm>
            <a:custGeom>
              <a:avLst/>
              <a:gdLst/>
              <a:ahLst/>
              <a:cxnLst/>
              <a:rect l="l" t="t" r="r" b="b"/>
              <a:pathLst>
                <a:path w="860848" h="268498">
                  <a:moveTo>
                    <a:pt x="120800" y="0"/>
                  </a:moveTo>
                  <a:lnTo>
                    <a:pt x="740049" y="0"/>
                  </a:lnTo>
                  <a:cubicBezTo>
                    <a:pt x="806764" y="0"/>
                    <a:pt x="860848" y="54084"/>
                    <a:pt x="860848" y="120800"/>
                  </a:cubicBezTo>
                  <a:lnTo>
                    <a:pt x="860848" y="147698"/>
                  </a:lnTo>
                  <a:cubicBezTo>
                    <a:pt x="860848" y="214414"/>
                    <a:pt x="806764" y="268498"/>
                    <a:pt x="740049" y="268498"/>
                  </a:cubicBezTo>
                  <a:lnTo>
                    <a:pt x="120800" y="268498"/>
                  </a:lnTo>
                  <a:cubicBezTo>
                    <a:pt x="54084" y="268498"/>
                    <a:pt x="0" y="214414"/>
                    <a:pt x="0" y="147698"/>
                  </a:cubicBezTo>
                  <a:lnTo>
                    <a:pt x="0" y="120800"/>
                  </a:lnTo>
                  <a:cubicBezTo>
                    <a:pt x="0" y="54084"/>
                    <a:pt x="54084" y="0"/>
                    <a:pt x="120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772C">
                    <a:alpha val="100000"/>
                  </a:srgbClr>
                </a:gs>
                <a:gs pos="100000">
                  <a:srgbClr val="033400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60848" cy="268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19864" y="8212619"/>
            <a:ext cx="3278058" cy="1019454"/>
            <a:chOff x="0" y="0"/>
            <a:chExt cx="863357" cy="26849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63357" cy="268498"/>
            </a:xfrm>
            <a:custGeom>
              <a:avLst/>
              <a:gdLst/>
              <a:ahLst/>
              <a:cxnLst/>
              <a:rect l="l" t="t" r="r" b="b"/>
              <a:pathLst>
                <a:path w="863357" h="268498">
                  <a:moveTo>
                    <a:pt x="120449" y="0"/>
                  </a:moveTo>
                  <a:lnTo>
                    <a:pt x="742908" y="0"/>
                  </a:lnTo>
                  <a:cubicBezTo>
                    <a:pt x="809430" y="0"/>
                    <a:pt x="863357" y="53927"/>
                    <a:pt x="863357" y="120449"/>
                  </a:cubicBezTo>
                  <a:lnTo>
                    <a:pt x="863357" y="148050"/>
                  </a:lnTo>
                  <a:cubicBezTo>
                    <a:pt x="863357" y="179994"/>
                    <a:pt x="850667" y="210631"/>
                    <a:pt x="828078" y="233220"/>
                  </a:cubicBezTo>
                  <a:cubicBezTo>
                    <a:pt x="805490" y="255808"/>
                    <a:pt x="774853" y="268498"/>
                    <a:pt x="742908" y="268498"/>
                  </a:cubicBezTo>
                  <a:lnTo>
                    <a:pt x="120449" y="268498"/>
                  </a:lnTo>
                  <a:cubicBezTo>
                    <a:pt x="53927" y="268498"/>
                    <a:pt x="0" y="214571"/>
                    <a:pt x="0" y="148050"/>
                  </a:cubicBezTo>
                  <a:lnTo>
                    <a:pt x="0" y="120449"/>
                  </a:lnTo>
                  <a:cubicBezTo>
                    <a:pt x="0" y="53927"/>
                    <a:pt x="53927" y="0"/>
                    <a:pt x="1204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772C">
                    <a:alpha val="100000"/>
                  </a:srgbClr>
                </a:gs>
                <a:gs pos="100000">
                  <a:srgbClr val="033400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863357" cy="268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225298" y="7803791"/>
            <a:ext cx="1452981" cy="1454509"/>
            <a:chOff x="0" y="0"/>
            <a:chExt cx="2054880" cy="2057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32" name="Freeform 32"/>
          <p:cNvSpPr/>
          <p:nvPr/>
        </p:nvSpPr>
        <p:spPr>
          <a:xfrm>
            <a:off x="7594776" y="8139697"/>
            <a:ext cx="692642" cy="686581"/>
          </a:xfrm>
          <a:custGeom>
            <a:avLst/>
            <a:gdLst/>
            <a:ahLst/>
            <a:cxnLst/>
            <a:rect l="l" t="t" r="r" b="b"/>
            <a:pathLst>
              <a:path w="692642" h="686581">
                <a:moveTo>
                  <a:pt x="0" y="0"/>
                </a:moveTo>
                <a:lnTo>
                  <a:pt x="692642" y="0"/>
                </a:lnTo>
                <a:lnTo>
                  <a:pt x="692642" y="686581"/>
                </a:lnTo>
                <a:lnTo>
                  <a:pt x="0" y="6865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7225298" y="6145484"/>
            <a:ext cx="1452981" cy="1454509"/>
            <a:chOff x="0" y="0"/>
            <a:chExt cx="2054880" cy="20570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35" name="Freeform 35"/>
          <p:cNvSpPr/>
          <p:nvPr/>
        </p:nvSpPr>
        <p:spPr>
          <a:xfrm>
            <a:off x="7611766" y="6547037"/>
            <a:ext cx="680045" cy="667023"/>
          </a:xfrm>
          <a:custGeom>
            <a:avLst/>
            <a:gdLst/>
            <a:ahLst/>
            <a:cxnLst/>
            <a:rect l="l" t="t" r="r" b="b"/>
            <a:pathLst>
              <a:path w="680045" h="667023">
                <a:moveTo>
                  <a:pt x="0" y="0"/>
                </a:moveTo>
                <a:lnTo>
                  <a:pt x="680045" y="0"/>
                </a:lnTo>
                <a:lnTo>
                  <a:pt x="680045" y="667022"/>
                </a:lnTo>
                <a:lnTo>
                  <a:pt x="0" y="667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8719124" y="6819470"/>
            <a:ext cx="1986292" cy="29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78" spc="164">
                <a:solidFill>
                  <a:srgbClr val="FFFFFF"/>
                </a:solidFill>
                <a:latin typeface="Open Sauce Bold"/>
              </a:rPr>
              <a:t>Private Funding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800261" y="7128274"/>
            <a:ext cx="1668729" cy="26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7"/>
              </a:lnSpc>
            </a:pPr>
            <a:r>
              <a:rPr lang="en-US" sz="1534" spc="150">
                <a:solidFill>
                  <a:srgbClr val="FF3131"/>
                </a:solidFill>
                <a:latin typeface="DM Sans Bold"/>
              </a:rPr>
              <a:t>40K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7226342" y="4489562"/>
            <a:ext cx="1452981" cy="1454509"/>
            <a:chOff x="0" y="0"/>
            <a:chExt cx="2054880" cy="205704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40" name="Freeform 40"/>
          <p:cNvSpPr/>
          <p:nvPr/>
        </p:nvSpPr>
        <p:spPr>
          <a:xfrm>
            <a:off x="7583424" y="4824483"/>
            <a:ext cx="738818" cy="738818"/>
          </a:xfrm>
          <a:custGeom>
            <a:avLst/>
            <a:gdLst/>
            <a:ahLst/>
            <a:cxnLst/>
            <a:rect l="l" t="t" r="r" b="b"/>
            <a:pathLst>
              <a:path w="738818" h="738818">
                <a:moveTo>
                  <a:pt x="0" y="0"/>
                </a:moveTo>
                <a:lnTo>
                  <a:pt x="738818" y="0"/>
                </a:lnTo>
                <a:lnTo>
                  <a:pt x="738818" y="738818"/>
                </a:lnTo>
                <a:lnTo>
                  <a:pt x="0" y="738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1709781" y="7803791"/>
            <a:ext cx="1452981" cy="1454509"/>
            <a:chOff x="0" y="0"/>
            <a:chExt cx="2054880" cy="205704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43" name="Freeform 43"/>
          <p:cNvSpPr/>
          <p:nvPr/>
        </p:nvSpPr>
        <p:spPr>
          <a:xfrm>
            <a:off x="12079259" y="8139697"/>
            <a:ext cx="692642" cy="686581"/>
          </a:xfrm>
          <a:custGeom>
            <a:avLst/>
            <a:gdLst/>
            <a:ahLst/>
            <a:cxnLst/>
            <a:rect l="l" t="t" r="r" b="b"/>
            <a:pathLst>
              <a:path w="692642" h="686581">
                <a:moveTo>
                  <a:pt x="0" y="0"/>
                </a:moveTo>
                <a:lnTo>
                  <a:pt x="692642" y="0"/>
                </a:lnTo>
                <a:lnTo>
                  <a:pt x="692642" y="686581"/>
                </a:lnTo>
                <a:lnTo>
                  <a:pt x="0" y="6865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1709781" y="6145484"/>
            <a:ext cx="1452981" cy="1454509"/>
            <a:chOff x="0" y="0"/>
            <a:chExt cx="2054880" cy="205704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46" name="Freeform 46"/>
          <p:cNvSpPr/>
          <p:nvPr/>
        </p:nvSpPr>
        <p:spPr>
          <a:xfrm>
            <a:off x="12096249" y="6547037"/>
            <a:ext cx="680045" cy="667023"/>
          </a:xfrm>
          <a:custGeom>
            <a:avLst/>
            <a:gdLst/>
            <a:ahLst/>
            <a:cxnLst/>
            <a:rect l="l" t="t" r="r" b="b"/>
            <a:pathLst>
              <a:path w="680045" h="667023">
                <a:moveTo>
                  <a:pt x="0" y="0"/>
                </a:moveTo>
                <a:lnTo>
                  <a:pt x="680045" y="0"/>
                </a:lnTo>
                <a:lnTo>
                  <a:pt x="680045" y="667022"/>
                </a:lnTo>
                <a:lnTo>
                  <a:pt x="0" y="667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3203607" y="6819470"/>
            <a:ext cx="1986292" cy="29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78" spc="164">
                <a:solidFill>
                  <a:srgbClr val="FFFFFF"/>
                </a:solidFill>
                <a:latin typeface="Open Sauce Bold"/>
              </a:rPr>
              <a:t>Private Funding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284744" y="7128274"/>
            <a:ext cx="1668729" cy="26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7"/>
              </a:lnSpc>
            </a:pPr>
            <a:r>
              <a:rPr lang="en-US" sz="1534" spc="150">
                <a:solidFill>
                  <a:srgbClr val="FF3131"/>
                </a:solidFill>
                <a:latin typeface="DM Sans Bold"/>
              </a:rPr>
              <a:t>20K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1907684" y="4894385"/>
            <a:ext cx="3398912" cy="1011645"/>
            <a:chOff x="0" y="0"/>
            <a:chExt cx="895187" cy="26644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95187" cy="266441"/>
            </a:xfrm>
            <a:custGeom>
              <a:avLst/>
              <a:gdLst/>
              <a:ahLst/>
              <a:cxnLst/>
              <a:rect l="l" t="t" r="r" b="b"/>
              <a:pathLst>
                <a:path w="895187" h="266441">
                  <a:moveTo>
                    <a:pt x="116166" y="0"/>
                  </a:moveTo>
                  <a:lnTo>
                    <a:pt x="779021" y="0"/>
                  </a:lnTo>
                  <a:cubicBezTo>
                    <a:pt x="843178" y="0"/>
                    <a:pt x="895187" y="52009"/>
                    <a:pt x="895187" y="116166"/>
                  </a:cubicBezTo>
                  <a:lnTo>
                    <a:pt x="895187" y="150275"/>
                  </a:lnTo>
                  <a:cubicBezTo>
                    <a:pt x="895187" y="214432"/>
                    <a:pt x="843178" y="266441"/>
                    <a:pt x="779021" y="266441"/>
                  </a:cubicBezTo>
                  <a:lnTo>
                    <a:pt x="116166" y="266441"/>
                  </a:lnTo>
                  <a:cubicBezTo>
                    <a:pt x="52009" y="266441"/>
                    <a:pt x="0" y="214432"/>
                    <a:pt x="0" y="150275"/>
                  </a:cubicBezTo>
                  <a:lnTo>
                    <a:pt x="0" y="116166"/>
                  </a:lnTo>
                  <a:cubicBezTo>
                    <a:pt x="0" y="52009"/>
                    <a:pt x="52009" y="0"/>
                    <a:pt x="1161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772C">
                    <a:alpha val="100000"/>
                  </a:srgbClr>
                </a:gs>
                <a:gs pos="100000">
                  <a:srgbClr val="033400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0"/>
              <a:ext cx="895187" cy="266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711869" y="4497372"/>
            <a:ext cx="1452981" cy="1454509"/>
            <a:chOff x="0" y="0"/>
            <a:chExt cx="2054880" cy="205704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54" name="Freeform 54"/>
          <p:cNvSpPr/>
          <p:nvPr/>
        </p:nvSpPr>
        <p:spPr>
          <a:xfrm>
            <a:off x="12068951" y="4832292"/>
            <a:ext cx="738818" cy="738818"/>
          </a:xfrm>
          <a:custGeom>
            <a:avLst/>
            <a:gdLst/>
            <a:ahLst/>
            <a:cxnLst/>
            <a:rect l="l" t="t" r="r" b="b"/>
            <a:pathLst>
              <a:path w="738818" h="738818">
                <a:moveTo>
                  <a:pt x="0" y="0"/>
                </a:moveTo>
                <a:lnTo>
                  <a:pt x="738818" y="0"/>
                </a:lnTo>
                <a:lnTo>
                  <a:pt x="738818" y="738819"/>
                </a:lnTo>
                <a:lnTo>
                  <a:pt x="0" y="738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13220357" y="5036740"/>
            <a:ext cx="1986292" cy="29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78" spc="164">
                <a:solidFill>
                  <a:srgbClr val="FFFFFF"/>
                </a:solidFill>
                <a:latin typeface="Open Sauce Bold"/>
              </a:rPr>
              <a:t>Equity Funding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286833" y="5344393"/>
            <a:ext cx="2260352" cy="47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3"/>
              </a:lnSpc>
            </a:pPr>
            <a:r>
              <a:rPr lang="en-US" sz="1401" spc="137">
                <a:solidFill>
                  <a:srgbClr val="FFFFFF"/>
                </a:solidFill>
                <a:latin typeface="DM Sans"/>
              </a:rPr>
              <a:t>1% = ~10.3K</a:t>
            </a:r>
          </a:p>
          <a:p>
            <a:pPr>
              <a:lnSpc>
                <a:spcPts val="1933"/>
              </a:lnSpc>
            </a:pPr>
            <a:r>
              <a:rPr lang="en-US" sz="1401" spc="137">
                <a:solidFill>
                  <a:srgbClr val="FFFFFF"/>
                </a:solidFill>
                <a:latin typeface="DM Sans"/>
              </a:rPr>
              <a:t>7-10% = </a:t>
            </a:r>
            <a:r>
              <a:rPr lang="en-US" sz="1401" spc="137">
                <a:solidFill>
                  <a:srgbClr val="FF3131"/>
                </a:solidFill>
                <a:latin typeface="DM Sans Bold"/>
              </a:rPr>
              <a:t>75-130K</a:t>
            </a:r>
          </a:p>
        </p:txBody>
      </p:sp>
      <p:sp>
        <p:nvSpPr>
          <p:cNvPr id="57" name="AutoShape 57"/>
          <p:cNvSpPr/>
          <p:nvPr/>
        </p:nvSpPr>
        <p:spPr>
          <a:xfrm flipH="1">
            <a:off x="6868983" y="2301124"/>
            <a:ext cx="0" cy="7285894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11299876" y="2301124"/>
            <a:ext cx="0" cy="7285894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TextBox 59"/>
          <p:cNvSpPr txBox="1"/>
          <p:nvPr/>
        </p:nvSpPr>
        <p:spPr>
          <a:xfrm>
            <a:off x="4412261" y="5072734"/>
            <a:ext cx="1983035" cy="29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675" spc="164">
                <a:solidFill>
                  <a:srgbClr val="231F20"/>
                </a:solidFill>
                <a:latin typeface="Open Sauce Bold"/>
              </a:rPr>
              <a:t>Private Funding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428426" y="5339889"/>
            <a:ext cx="1665993" cy="26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31" spc="150">
                <a:solidFill>
                  <a:srgbClr val="BF1919"/>
                </a:solidFill>
                <a:latin typeface="DM Sans Bold"/>
              </a:rPr>
              <a:t>22.2K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734830" y="5028931"/>
            <a:ext cx="1986292" cy="29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78" spc="164">
                <a:solidFill>
                  <a:srgbClr val="FFFFFF"/>
                </a:solidFill>
                <a:latin typeface="Open Sauce Bold"/>
              </a:rPr>
              <a:t>Equity Funding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771706" y="5312619"/>
            <a:ext cx="2260352" cy="47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3"/>
              </a:lnSpc>
            </a:pPr>
            <a:r>
              <a:rPr lang="en-US" sz="1401" spc="137">
                <a:solidFill>
                  <a:srgbClr val="FFFFFF"/>
                </a:solidFill>
                <a:latin typeface="DM Sans"/>
              </a:rPr>
              <a:t>1% =</a:t>
            </a:r>
            <a:r>
              <a:rPr lang="en-US" sz="1401" spc="137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1401" spc="137">
                <a:solidFill>
                  <a:srgbClr val="FFFFFF"/>
                </a:solidFill>
                <a:latin typeface="DM Sans"/>
              </a:rPr>
              <a:t>9.6K</a:t>
            </a:r>
          </a:p>
          <a:p>
            <a:pPr>
              <a:lnSpc>
                <a:spcPts val="1933"/>
              </a:lnSpc>
            </a:pPr>
            <a:r>
              <a:rPr lang="en-US" sz="1401" spc="137">
                <a:solidFill>
                  <a:srgbClr val="FFFFFF"/>
                </a:solidFill>
                <a:latin typeface="DM Sans"/>
              </a:rPr>
              <a:t>10-15% = </a:t>
            </a:r>
            <a:r>
              <a:rPr lang="en-US" sz="1401" spc="137">
                <a:solidFill>
                  <a:srgbClr val="FF3131"/>
                </a:solidFill>
                <a:latin typeface="DM Sans Bold"/>
              </a:rPr>
              <a:t>100-150K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735874" y="8472103"/>
            <a:ext cx="1986292" cy="29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78" spc="164">
                <a:solidFill>
                  <a:srgbClr val="FFFFFF"/>
                </a:solidFill>
                <a:latin typeface="Open Sauce Bold"/>
              </a:rPr>
              <a:t>Business Loan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802350" y="8735350"/>
            <a:ext cx="1668729" cy="26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7"/>
              </a:lnSpc>
            </a:pPr>
            <a:r>
              <a:rPr lang="en-US" sz="1534" spc="150">
                <a:solidFill>
                  <a:srgbClr val="FF3131"/>
                </a:solidFill>
                <a:latin typeface="DM Sans Bold"/>
              </a:rPr>
              <a:t>20-30K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220357" y="8472103"/>
            <a:ext cx="1986292" cy="29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78" spc="164">
                <a:solidFill>
                  <a:srgbClr val="FFFFFF"/>
                </a:solidFill>
                <a:latin typeface="Open Sauce Bold"/>
              </a:rPr>
              <a:t>Business Loan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364477" y="8735350"/>
            <a:ext cx="1668729" cy="26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7"/>
              </a:lnSpc>
            </a:pPr>
            <a:r>
              <a:rPr lang="en-US" sz="1534" spc="150">
                <a:solidFill>
                  <a:srgbClr val="FF3131"/>
                </a:solidFill>
                <a:latin typeface="DM Sans Bold"/>
              </a:rPr>
              <a:t>30K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3425695" y="2352783"/>
            <a:ext cx="3086100" cy="1543050"/>
            <a:chOff x="0" y="0"/>
            <a:chExt cx="812800" cy="406400"/>
          </a:xfrm>
        </p:grpSpPr>
        <p:sp>
          <p:nvSpPr>
            <p:cNvPr id="68" name="Freeform 68"/>
            <p:cNvSpPr/>
            <p:nvPr/>
          </p:nvSpPr>
          <p:spPr>
            <a:xfrm>
              <a:off x="5551" y="0"/>
              <a:ext cx="804072" cy="406400"/>
            </a:xfrm>
            <a:custGeom>
              <a:avLst/>
              <a:gdLst/>
              <a:ahLst/>
              <a:cxnLst/>
              <a:rect l="l" t="t" r="r" b="b"/>
              <a:pathLst>
                <a:path w="804072" h="406400">
                  <a:moveTo>
                    <a:pt x="4484" y="0"/>
                  </a:moveTo>
                  <a:lnTo>
                    <a:pt x="594014" y="0"/>
                  </a:lnTo>
                  <a:cubicBezTo>
                    <a:pt x="600439" y="0"/>
                    <a:pt x="606601" y="2552"/>
                    <a:pt x="611144" y="7096"/>
                  </a:cubicBezTo>
                  <a:lnTo>
                    <a:pt x="800154" y="196104"/>
                  </a:lnTo>
                  <a:cubicBezTo>
                    <a:pt x="804072" y="200023"/>
                    <a:pt x="804072" y="206377"/>
                    <a:pt x="800154" y="210296"/>
                  </a:cubicBezTo>
                  <a:lnTo>
                    <a:pt x="611144" y="399304"/>
                  </a:lnTo>
                  <a:cubicBezTo>
                    <a:pt x="606601" y="403848"/>
                    <a:pt x="600439" y="406400"/>
                    <a:pt x="594014" y="406400"/>
                  </a:cubicBezTo>
                  <a:lnTo>
                    <a:pt x="4484" y="406400"/>
                  </a:lnTo>
                  <a:cubicBezTo>
                    <a:pt x="2802" y="406400"/>
                    <a:pt x="1287" y="405387"/>
                    <a:pt x="644" y="403834"/>
                  </a:cubicBezTo>
                  <a:cubicBezTo>
                    <a:pt x="0" y="402281"/>
                    <a:pt x="356" y="400493"/>
                    <a:pt x="1545" y="399304"/>
                  </a:cubicBezTo>
                  <a:lnTo>
                    <a:pt x="190553" y="210296"/>
                  </a:lnTo>
                  <a:cubicBezTo>
                    <a:pt x="194472" y="206377"/>
                    <a:pt x="194472" y="200023"/>
                    <a:pt x="190553" y="196104"/>
                  </a:cubicBezTo>
                  <a:lnTo>
                    <a:pt x="1545" y="7096"/>
                  </a:lnTo>
                  <a:cubicBezTo>
                    <a:pt x="356" y="5907"/>
                    <a:pt x="0" y="4119"/>
                    <a:pt x="644" y="2566"/>
                  </a:cubicBezTo>
                  <a:cubicBezTo>
                    <a:pt x="1287" y="1013"/>
                    <a:pt x="2802" y="0"/>
                    <a:pt x="44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D873">
                    <a:alpha val="100000"/>
                  </a:srgbClr>
                </a:gs>
                <a:gs pos="100000">
                  <a:srgbClr val="179D4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2704325" y="2600433"/>
            <a:ext cx="1047750" cy="1047750"/>
            <a:chOff x="0" y="0"/>
            <a:chExt cx="1998503" cy="199850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998483" cy="1998608"/>
            </a:xfrm>
            <a:custGeom>
              <a:avLst/>
              <a:gdLst/>
              <a:ahLst/>
              <a:cxnLst/>
              <a:rect l="l" t="t" r="r" b="b"/>
              <a:pathLst>
                <a:path w="1998483" h="1998608">
                  <a:moveTo>
                    <a:pt x="0" y="999303"/>
                  </a:moveTo>
                  <a:cubicBezTo>
                    <a:pt x="0" y="447397"/>
                    <a:pt x="447374" y="0"/>
                    <a:pt x="999242" y="0"/>
                  </a:cubicBezTo>
                  <a:cubicBezTo>
                    <a:pt x="1551109" y="0"/>
                    <a:pt x="1998483" y="447397"/>
                    <a:pt x="1998483" y="999303"/>
                  </a:cubicBezTo>
                  <a:cubicBezTo>
                    <a:pt x="1998483" y="1551208"/>
                    <a:pt x="1551109" y="1998608"/>
                    <a:pt x="999242" y="1998608"/>
                  </a:cubicBezTo>
                  <a:cubicBezTo>
                    <a:pt x="447374" y="1998608"/>
                    <a:pt x="0" y="1551085"/>
                    <a:pt x="0" y="999303"/>
                  </a:cubicBezTo>
                  <a:close/>
                </a:path>
              </a:pathLst>
            </a:custGeom>
            <a:solidFill>
              <a:srgbClr val="40D175"/>
            </a:solidFill>
          </p:spPr>
        </p:sp>
      </p:grpSp>
      <p:sp>
        <p:nvSpPr>
          <p:cNvPr id="72" name="Freeform 72"/>
          <p:cNvSpPr/>
          <p:nvPr/>
        </p:nvSpPr>
        <p:spPr>
          <a:xfrm>
            <a:off x="2704325" y="2600433"/>
            <a:ext cx="1047750" cy="1047750"/>
          </a:xfrm>
          <a:custGeom>
            <a:avLst/>
            <a:gdLst/>
            <a:ahLst/>
            <a:cxnLst/>
            <a:rect l="l" t="t" r="r" b="b"/>
            <a:pathLst>
              <a:path w="1047750" h="1047750">
                <a:moveTo>
                  <a:pt x="0" y="0"/>
                </a:moveTo>
                <a:lnTo>
                  <a:pt x="1047750" y="0"/>
                </a:lnTo>
                <a:lnTo>
                  <a:pt x="104775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73" name="TextBox 73"/>
          <p:cNvSpPr txBox="1"/>
          <p:nvPr/>
        </p:nvSpPr>
        <p:spPr>
          <a:xfrm>
            <a:off x="4333100" y="2503069"/>
            <a:ext cx="1271290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April 2024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538185" y="3425929"/>
            <a:ext cx="861120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3131"/>
                </a:solidFill>
                <a:latin typeface="DM Sans Bold"/>
              </a:rPr>
              <a:t>(22.2K)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388091" y="2816329"/>
            <a:ext cx="1166299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>
                <a:solidFill>
                  <a:srgbClr val="FFFFFF"/>
                </a:solidFill>
                <a:latin typeface="DM Sans Bold"/>
              </a:rPr>
              <a:t>Pre-Seed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DM Sans Bold"/>
              </a:rPr>
              <a:t>Round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12360169" y="2316147"/>
            <a:ext cx="3086100" cy="1543050"/>
            <a:chOff x="0" y="0"/>
            <a:chExt cx="812800" cy="406400"/>
          </a:xfrm>
        </p:grpSpPr>
        <p:sp>
          <p:nvSpPr>
            <p:cNvPr id="77" name="Freeform 77"/>
            <p:cNvSpPr/>
            <p:nvPr/>
          </p:nvSpPr>
          <p:spPr>
            <a:xfrm>
              <a:off x="5551" y="0"/>
              <a:ext cx="804072" cy="406400"/>
            </a:xfrm>
            <a:custGeom>
              <a:avLst/>
              <a:gdLst/>
              <a:ahLst/>
              <a:cxnLst/>
              <a:rect l="l" t="t" r="r" b="b"/>
              <a:pathLst>
                <a:path w="804072" h="406400">
                  <a:moveTo>
                    <a:pt x="4484" y="0"/>
                  </a:moveTo>
                  <a:lnTo>
                    <a:pt x="594014" y="0"/>
                  </a:lnTo>
                  <a:cubicBezTo>
                    <a:pt x="600439" y="0"/>
                    <a:pt x="606601" y="2552"/>
                    <a:pt x="611144" y="7096"/>
                  </a:cubicBezTo>
                  <a:lnTo>
                    <a:pt x="800154" y="196104"/>
                  </a:lnTo>
                  <a:cubicBezTo>
                    <a:pt x="804072" y="200023"/>
                    <a:pt x="804072" y="206377"/>
                    <a:pt x="800154" y="210296"/>
                  </a:cubicBezTo>
                  <a:lnTo>
                    <a:pt x="611144" y="399304"/>
                  </a:lnTo>
                  <a:cubicBezTo>
                    <a:pt x="606601" y="403848"/>
                    <a:pt x="600439" y="406400"/>
                    <a:pt x="594014" y="406400"/>
                  </a:cubicBezTo>
                  <a:lnTo>
                    <a:pt x="4484" y="406400"/>
                  </a:lnTo>
                  <a:cubicBezTo>
                    <a:pt x="2802" y="406400"/>
                    <a:pt x="1287" y="405387"/>
                    <a:pt x="644" y="403834"/>
                  </a:cubicBezTo>
                  <a:cubicBezTo>
                    <a:pt x="0" y="402281"/>
                    <a:pt x="356" y="400493"/>
                    <a:pt x="1545" y="399304"/>
                  </a:cubicBezTo>
                  <a:lnTo>
                    <a:pt x="190553" y="210296"/>
                  </a:lnTo>
                  <a:cubicBezTo>
                    <a:pt x="194472" y="206377"/>
                    <a:pt x="194472" y="200023"/>
                    <a:pt x="190553" y="196104"/>
                  </a:cubicBezTo>
                  <a:lnTo>
                    <a:pt x="1545" y="7096"/>
                  </a:lnTo>
                  <a:cubicBezTo>
                    <a:pt x="356" y="5907"/>
                    <a:pt x="0" y="4119"/>
                    <a:pt x="644" y="2566"/>
                  </a:cubicBezTo>
                  <a:cubicBezTo>
                    <a:pt x="1287" y="1013"/>
                    <a:pt x="2802" y="0"/>
                    <a:pt x="44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772C">
                    <a:alpha val="100000"/>
                  </a:srgbClr>
                </a:gs>
                <a:gs pos="100000">
                  <a:srgbClr val="033400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8" name="TextBox 78"/>
            <p:cNvSpPr txBox="1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1723738" y="2570143"/>
            <a:ext cx="1047750" cy="1047750"/>
            <a:chOff x="0" y="0"/>
            <a:chExt cx="1998503" cy="1998503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998483" cy="1998608"/>
            </a:xfrm>
            <a:custGeom>
              <a:avLst/>
              <a:gdLst/>
              <a:ahLst/>
              <a:cxnLst/>
              <a:rect l="l" t="t" r="r" b="b"/>
              <a:pathLst>
                <a:path w="1998483" h="1998608">
                  <a:moveTo>
                    <a:pt x="0" y="999303"/>
                  </a:moveTo>
                  <a:cubicBezTo>
                    <a:pt x="0" y="447397"/>
                    <a:pt x="447374" y="0"/>
                    <a:pt x="999242" y="0"/>
                  </a:cubicBezTo>
                  <a:cubicBezTo>
                    <a:pt x="1551109" y="0"/>
                    <a:pt x="1998483" y="447397"/>
                    <a:pt x="1998483" y="999303"/>
                  </a:cubicBezTo>
                  <a:cubicBezTo>
                    <a:pt x="1998483" y="1551208"/>
                    <a:pt x="1551109" y="1998608"/>
                    <a:pt x="999242" y="1998608"/>
                  </a:cubicBezTo>
                  <a:cubicBezTo>
                    <a:pt x="447374" y="1998608"/>
                    <a:pt x="0" y="1551085"/>
                    <a:pt x="0" y="999303"/>
                  </a:cubicBezTo>
                  <a:close/>
                </a:path>
              </a:pathLst>
            </a:custGeom>
            <a:solidFill>
              <a:srgbClr val="057329"/>
            </a:solidFill>
          </p:spPr>
        </p:sp>
      </p:grpSp>
      <p:sp>
        <p:nvSpPr>
          <p:cNvPr id="81" name="Freeform 81"/>
          <p:cNvSpPr/>
          <p:nvPr/>
        </p:nvSpPr>
        <p:spPr>
          <a:xfrm>
            <a:off x="11723738" y="2563797"/>
            <a:ext cx="1047750" cy="1047750"/>
          </a:xfrm>
          <a:custGeom>
            <a:avLst/>
            <a:gdLst/>
            <a:ahLst/>
            <a:cxnLst/>
            <a:rect l="l" t="t" r="r" b="b"/>
            <a:pathLst>
              <a:path w="1047750" h="1047750">
                <a:moveTo>
                  <a:pt x="0" y="0"/>
                </a:moveTo>
                <a:lnTo>
                  <a:pt x="1047750" y="0"/>
                </a:lnTo>
                <a:lnTo>
                  <a:pt x="104775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82" name="TextBox 82"/>
          <p:cNvSpPr txBox="1"/>
          <p:nvPr/>
        </p:nvSpPr>
        <p:spPr>
          <a:xfrm>
            <a:off x="12904616" y="2466432"/>
            <a:ext cx="1801984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M Sans Bold"/>
              </a:rPr>
              <a:t>Sep-Oct 2024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3175690" y="3389293"/>
            <a:ext cx="1457146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FF3131"/>
                </a:solidFill>
                <a:latin typeface="DM Sans Bold"/>
              </a:rPr>
              <a:t>(130-190K)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376221" y="2779693"/>
            <a:ext cx="105608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>
                <a:solidFill>
                  <a:srgbClr val="FFFFFF"/>
                </a:solidFill>
                <a:latin typeface="DM Sans Bold"/>
              </a:rPr>
              <a:t>Series A 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DM Sans Bold"/>
              </a:rPr>
              <a:t>Round</a:t>
            </a:r>
          </a:p>
        </p:txBody>
      </p:sp>
      <p:grpSp>
        <p:nvGrpSpPr>
          <p:cNvPr id="85" name="Group 85"/>
          <p:cNvGrpSpPr/>
          <p:nvPr/>
        </p:nvGrpSpPr>
        <p:grpSpPr>
          <a:xfrm>
            <a:off x="7912133" y="2301124"/>
            <a:ext cx="3086100" cy="1543050"/>
            <a:chOff x="0" y="0"/>
            <a:chExt cx="812800" cy="406400"/>
          </a:xfrm>
        </p:grpSpPr>
        <p:sp>
          <p:nvSpPr>
            <p:cNvPr id="86" name="Freeform 86"/>
            <p:cNvSpPr/>
            <p:nvPr/>
          </p:nvSpPr>
          <p:spPr>
            <a:xfrm>
              <a:off x="5551" y="0"/>
              <a:ext cx="804072" cy="406400"/>
            </a:xfrm>
            <a:custGeom>
              <a:avLst/>
              <a:gdLst/>
              <a:ahLst/>
              <a:cxnLst/>
              <a:rect l="l" t="t" r="r" b="b"/>
              <a:pathLst>
                <a:path w="804072" h="406400">
                  <a:moveTo>
                    <a:pt x="4484" y="0"/>
                  </a:moveTo>
                  <a:lnTo>
                    <a:pt x="594014" y="0"/>
                  </a:lnTo>
                  <a:cubicBezTo>
                    <a:pt x="600439" y="0"/>
                    <a:pt x="606601" y="2552"/>
                    <a:pt x="611144" y="7096"/>
                  </a:cubicBezTo>
                  <a:lnTo>
                    <a:pt x="800154" y="196104"/>
                  </a:lnTo>
                  <a:cubicBezTo>
                    <a:pt x="804072" y="200023"/>
                    <a:pt x="804072" y="206377"/>
                    <a:pt x="800154" y="210296"/>
                  </a:cubicBezTo>
                  <a:lnTo>
                    <a:pt x="611144" y="399304"/>
                  </a:lnTo>
                  <a:cubicBezTo>
                    <a:pt x="606601" y="403848"/>
                    <a:pt x="600439" y="406400"/>
                    <a:pt x="594014" y="406400"/>
                  </a:cubicBezTo>
                  <a:lnTo>
                    <a:pt x="4484" y="406400"/>
                  </a:lnTo>
                  <a:cubicBezTo>
                    <a:pt x="2802" y="406400"/>
                    <a:pt x="1287" y="405387"/>
                    <a:pt x="644" y="403834"/>
                  </a:cubicBezTo>
                  <a:cubicBezTo>
                    <a:pt x="0" y="402281"/>
                    <a:pt x="356" y="400493"/>
                    <a:pt x="1545" y="399304"/>
                  </a:cubicBezTo>
                  <a:lnTo>
                    <a:pt x="190553" y="210296"/>
                  </a:lnTo>
                  <a:cubicBezTo>
                    <a:pt x="194472" y="206377"/>
                    <a:pt x="194472" y="200023"/>
                    <a:pt x="190553" y="196104"/>
                  </a:cubicBezTo>
                  <a:lnTo>
                    <a:pt x="1545" y="7096"/>
                  </a:lnTo>
                  <a:cubicBezTo>
                    <a:pt x="356" y="5907"/>
                    <a:pt x="0" y="4119"/>
                    <a:pt x="644" y="2566"/>
                  </a:cubicBezTo>
                  <a:cubicBezTo>
                    <a:pt x="1287" y="1013"/>
                    <a:pt x="2802" y="0"/>
                    <a:pt x="44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A64F">
                    <a:alpha val="100000"/>
                  </a:srgbClr>
                </a:gs>
                <a:gs pos="100000">
                  <a:srgbClr val="027027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7" name="TextBox 87"/>
            <p:cNvSpPr txBox="1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289767" y="2555120"/>
            <a:ext cx="1047750" cy="1047750"/>
            <a:chOff x="0" y="0"/>
            <a:chExt cx="1998503" cy="1998503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998483" cy="1998608"/>
            </a:xfrm>
            <a:custGeom>
              <a:avLst/>
              <a:gdLst/>
              <a:ahLst/>
              <a:cxnLst/>
              <a:rect l="l" t="t" r="r" b="b"/>
              <a:pathLst>
                <a:path w="1998483" h="1998608">
                  <a:moveTo>
                    <a:pt x="0" y="999303"/>
                  </a:moveTo>
                  <a:cubicBezTo>
                    <a:pt x="0" y="447397"/>
                    <a:pt x="447374" y="0"/>
                    <a:pt x="999242" y="0"/>
                  </a:cubicBezTo>
                  <a:cubicBezTo>
                    <a:pt x="1551109" y="0"/>
                    <a:pt x="1998483" y="447397"/>
                    <a:pt x="1998483" y="999303"/>
                  </a:cubicBezTo>
                  <a:cubicBezTo>
                    <a:pt x="1998483" y="1551208"/>
                    <a:pt x="1551109" y="1998608"/>
                    <a:pt x="999242" y="1998608"/>
                  </a:cubicBezTo>
                  <a:cubicBezTo>
                    <a:pt x="447374" y="1998608"/>
                    <a:pt x="0" y="1551085"/>
                    <a:pt x="0" y="999303"/>
                  </a:cubicBezTo>
                  <a:close/>
                </a:path>
              </a:pathLst>
            </a:custGeom>
            <a:solidFill>
              <a:srgbClr val="1AA34D"/>
            </a:solidFill>
          </p:spPr>
        </p:sp>
      </p:grpSp>
      <p:sp>
        <p:nvSpPr>
          <p:cNvPr id="90" name="Freeform 90"/>
          <p:cNvSpPr/>
          <p:nvPr/>
        </p:nvSpPr>
        <p:spPr>
          <a:xfrm>
            <a:off x="7289767" y="2555120"/>
            <a:ext cx="1047750" cy="1047750"/>
          </a:xfrm>
          <a:custGeom>
            <a:avLst/>
            <a:gdLst/>
            <a:ahLst/>
            <a:cxnLst/>
            <a:rect l="l" t="t" r="r" b="b"/>
            <a:pathLst>
              <a:path w="1047750" h="1047750">
                <a:moveTo>
                  <a:pt x="0" y="0"/>
                </a:moveTo>
                <a:lnTo>
                  <a:pt x="1047750" y="0"/>
                </a:lnTo>
                <a:lnTo>
                  <a:pt x="104775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91" name="TextBox 91"/>
          <p:cNvSpPr txBox="1"/>
          <p:nvPr/>
        </p:nvSpPr>
        <p:spPr>
          <a:xfrm>
            <a:off x="8742005" y="3374270"/>
            <a:ext cx="1476503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FF3131"/>
                </a:solidFill>
                <a:latin typeface="DM Sans Bold"/>
              </a:rPr>
              <a:t>(150-200K)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9115325" y="2764670"/>
            <a:ext cx="835158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>
                <a:solidFill>
                  <a:srgbClr val="FFFFFF"/>
                </a:solidFill>
                <a:latin typeface="DM Sans Bold"/>
              </a:rPr>
              <a:t>Seed 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DM Sans Bold"/>
              </a:rPr>
              <a:t>Round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8849011" y="2451410"/>
            <a:ext cx="1223871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M Sans Bold"/>
              </a:rPr>
              <a:t>May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59200" y="134728"/>
            <a:ext cx="517897" cy="1605882"/>
          </a:xfrm>
          <a:custGeom>
            <a:avLst/>
            <a:gdLst/>
            <a:ahLst/>
            <a:cxnLst/>
            <a:rect l="l" t="t" r="r" b="b"/>
            <a:pathLst>
              <a:path w="517897" h="1605882">
                <a:moveTo>
                  <a:pt x="0" y="0"/>
                </a:moveTo>
                <a:lnTo>
                  <a:pt x="517897" y="0"/>
                </a:lnTo>
                <a:lnTo>
                  <a:pt x="517897" y="1605882"/>
                </a:lnTo>
                <a:lnTo>
                  <a:pt x="0" y="1605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9939" y="3951629"/>
            <a:ext cx="2264380" cy="226438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B513D">
                    <a:alpha val="100000"/>
                  </a:srgbClr>
                </a:gs>
                <a:gs pos="100000">
                  <a:srgbClr val="FFA8D9">
                    <a:alpha val="100000"/>
                  </a:srgbClr>
                </a:gs>
              </a:gsLst>
              <a:lin ang="27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7768" y="5118714"/>
            <a:ext cx="3448722" cy="3887795"/>
            <a:chOff x="0" y="0"/>
            <a:chExt cx="635000" cy="7158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" cy="715845"/>
            </a:xfrm>
            <a:custGeom>
              <a:avLst/>
              <a:gdLst/>
              <a:ahLst/>
              <a:cxnLst/>
              <a:rect l="l" t="t" r="r" b="b"/>
              <a:pathLst>
                <a:path w="635000" h="715845">
                  <a:moveTo>
                    <a:pt x="635000" y="0"/>
                  </a:moveTo>
                  <a:lnTo>
                    <a:pt x="635000" y="601545"/>
                  </a:lnTo>
                  <a:lnTo>
                    <a:pt x="317500" y="715845"/>
                  </a:lnTo>
                  <a:lnTo>
                    <a:pt x="0" y="601545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513D">
                    <a:alpha val="100000"/>
                  </a:srgbClr>
                </a:gs>
                <a:gs pos="100000">
                  <a:srgbClr val="FFA8D9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35000" cy="64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42876" y="4149954"/>
            <a:ext cx="1758504" cy="175850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B513D">
                    <a:alpha val="100000"/>
                  </a:srgbClr>
                </a:gs>
                <a:gs pos="100000">
                  <a:srgbClr val="FFA8D9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668319" y="6523807"/>
            <a:ext cx="963267" cy="304371"/>
            <a:chOff x="0" y="0"/>
            <a:chExt cx="1216603" cy="384419"/>
          </a:xfrm>
        </p:grpSpPr>
        <p:sp>
          <p:nvSpPr>
            <p:cNvPr id="13" name="Freeform 13"/>
            <p:cNvSpPr/>
            <p:nvPr/>
          </p:nvSpPr>
          <p:spPr>
            <a:xfrm>
              <a:off x="11850" y="0"/>
              <a:ext cx="1192903" cy="384419"/>
            </a:xfrm>
            <a:custGeom>
              <a:avLst/>
              <a:gdLst/>
              <a:ahLst/>
              <a:cxnLst/>
              <a:rect l="l" t="t" r="r" b="b"/>
              <a:pathLst>
                <a:path w="1192903" h="384419">
                  <a:moveTo>
                    <a:pt x="223499" y="384419"/>
                  </a:moveTo>
                  <a:lnTo>
                    <a:pt x="969404" y="384419"/>
                  </a:lnTo>
                  <a:cubicBezTo>
                    <a:pt x="989181" y="384419"/>
                    <a:pt x="1007335" y="373481"/>
                    <a:pt x="1016577" y="355997"/>
                  </a:cubicBezTo>
                  <a:lnTo>
                    <a:pt x="1189729" y="28422"/>
                  </a:lnTo>
                  <a:cubicBezTo>
                    <a:pt x="1192903" y="22418"/>
                    <a:pt x="1192701" y="15191"/>
                    <a:pt x="1189196" y="9374"/>
                  </a:cubicBezTo>
                  <a:cubicBezTo>
                    <a:pt x="1185691" y="3557"/>
                    <a:pt x="1179396" y="0"/>
                    <a:pt x="1172604" y="0"/>
                  </a:cubicBezTo>
                  <a:lnTo>
                    <a:pt x="20299" y="0"/>
                  </a:lnTo>
                  <a:cubicBezTo>
                    <a:pt x="13507" y="0"/>
                    <a:pt x="7212" y="3557"/>
                    <a:pt x="3707" y="9374"/>
                  </a:cubicBezTo>
                  <a:cubicBezTo>
                    <a:pt x="202" y="15191"/>
                    <a:pt x="0" y="22418"/>
                    <a:pt x="3174" y="28422"/>
                  </a:cubicBezTo>
                  <a:lnTo>
                    <a:pt x="176326" y="355997"/>
                  </a:lnTo>
                  <a:cubicBezTo>
                    <a:pt x="185568" y="373481"/>
                    <a:pt x="203722" y="384419"/>
                    <a:pt x="223499" y="384419"/>
                  </a:cubicBezTo>
                  <a:close/>
                </a:path>
              </a:pathLst>
            </a:custGeom>
            <a:gradFill rotWithShape="1">
              <a:gsLst>
                <a:gs pos="0">
                  <a:srgbClr val="BB513D">
                    <a:alpha val="100000"/>
                  </a:srgbClr>
                </a:gs>
                <a:gs pos="100000">
                  <a:srgbClr val="FFA8D9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27000" y="-47625"/>
              <a:ext cx="962603" cy="43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3812670" y="6523807"/>
            <a:ext cx="963267" cy="304371"/>
            <a:chOff x="0" y="0"/>
            <a:chExt cx="1216603" cy="384419"/>
          </a:xfrm>
        </p:grpSpPr>
        <p:sp>
          <p:nvSpPr>
            <p:cNvPr id="16" name="Freeform 16"/>
            <p:cNvSpPr/>
            <p:nvPr/>
          </p:nvSpPr>
          <p:spPr>
            <a:xfrm>
              <a:off x="11850" y="0"/>
              <a:ext cx="1192903" cy="384419"/>
            </a:xfrm>
            <a:custGeom>
              <a:avLst/>
              <a:gdLst/>
              <a:ahLst/>
              <a:cxnLst/>
              <a:rect l="l" t="t" r="r" b="b"/>
              <a:pathLst>
                <a:path w="1192903" h="384419">
                  <a:moveTo>
                    <a:pt x="223499" y="384419"/>
                  </a:moveTo>
                  <a:lnTo>
                    <a:pt x="969404" y="384419"/>
                  </a:lnTo>
                  <a:cubicBezTo>
                    <a:pt x="989181" y="384419"/>
                    <a:pt x="1007335" y="373481"/>
                    <a:pt x="1016577" y="355997"/>
                  </a:cubicBezTo>
                  <a:lnTo>
                    <a:pt x="1189729" y="28422"/>
                  </a:lnTo>
                  <a:cubicBezTo>
                    <a:pt x="1192903" y="22418"/>
                    <a:pt x="1192701" y="15191"/>
                    <a:pt x="1189196" y="9374"/>
                  </a:cubicBezTo>
                  <a:cubicBezTo>
                    <a:pt x="1185691" y="3557"/>
                    <a:pt x="1179396" y="0"/>
                    <a:pt x="1172604" y="0"/>
                  </a:cubicBezTo>
                  <a:lnTo>
                    <a:pt x="20299" y="0"/>
                  </a:lnTo>
                  <a:cubicBezTo>
                    <a:pt x="13507" y="0"/>
                    <a:pt x="7212" y="3557"/>
                    <a:pt x="3707" y="9374"/>
                  </a:cubicBezTo>
                  <a:cubicBezTo>
                    <a:pt x="202" y="15191"/>
                    <a:pt x="0" y="22418"/>
                    <a:pt x="3174" y="28422"/>
                  </a:cubicBezTo>
                  <a:lnTo>
                    <a:pt x="176326" y="355997"/>
                  </a:lnTo>
                  <a:cubicBezTo>
                    <a:pt x="185568" y="373481"/>
                    <a:pt x="203722" y="384419"/>
                    <a:pt x="223499" y="384419"/>
                  </a:cubicBezTo>
                  <a:close/>
                </a:path>
              </a:pathLst>
            </a:custGeom>
            <a:gradFill rotWithShape="1">
              <a:gsLst>
                <a:gs pos="0">
                  <a:srgbClr val="BB513D">
                    <a:alpha val="100000"/>
                  </a:srgbClr>
                </a:gs>
                <a:gs pos="100000">
                  <a:srgbClr val="FFA8D9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27000" y="-47625"/>
              <a:ext cx="962603" cy="43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110972" y="4397152"/>
            <a:ext cx="1225846" cy="1317754"/>
          </a:xfrm>
          <a:custGeom>
            <a:avLst/>
            <a:gdLst/>
            <a:ahLst/>
            <a:cxnLst/>
            <a:rect l="l" t="t" r="r" b="b"/>
            <a:pathLst>
              <a:path w="1225846" h="1317754">
                <a:moveTo>
                  <a:pt x="0" y="0"/>
                </a:moveTo>
                <a:lnTo>
                  <a:pt x="1225846" y="0"/>
                </a:lnTo>
                <a:lnTo>
                  <a:pt x="1225846" y="1317754"/>
                </a:lnTo>
                <a:lnTo>
                  <a:pt x="0" y="1317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48" r="-3748"/>
            </a:stretch>
          </a:blipFill>
          <a:ln cap="sq">
            <a:noFill/>
            <a:prstDash val="solid"/>
            <a:miter/>
          </a:ln>
        </p:spPr>
      </p:sp>
      <p:grpSp>
        <p:nvGrpSpPr>
          <p:cNvPr id="19" name="Group 19"/>
          <p:cNvGrpSpPr/>
          <p:nvPr/>
        </p:nvGrpSpPr>
        <p:grpSpPr>
          <a:xfrm>
            <a:off x="1589939" y="7301192"/>
            <a:ext cx="2266830" cy="846364"/>
            <a:chOff x="0" y="0"/>
            <a:chExt cx="515663" cy="1925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5663" cy="192533"/>
            </a:xfrm>
            <a:custGeom>
              <a:avLst/>
              <a:gdLst/>
              <a:ahLst/>
              <a:cxnLst/>
              <a:rect l="l" t="t" r="r" b="b"/>
              <a:pathLst>
                <a:path w="515663" h="192533">
                  <a:moveTo>
                    <a:pt x="51230" y="0"/>
                  </a:moveTo>
                  <a:lnTo>
                    <a:pt x="464434" y="0"/>
                  </a:lnTo>
                  <a:cubicBezTo>
                    <a:pt x="478021" y="0"/>
                    <a:pt x="491051" y="5397"/>
                    <a:pt x="500659" y="15005"/>
                  </a:cubicBezTo>
                  <a:cubicBezTo>
                    <a:pt x="510266" y="24612"/>
                    <a:pt x="515663" y="37643"/>
                    <a:pt x="515663" y="51230"/>
                  </a:cubicBezTo>
                  <a:lnTo>
                    <a:pt x="515663" y="141303"/>
                  </a:lnTo>
                  <a:cubicBezTo>
                    <a:pt x="515663" y="154890"/>
                    <a:pt x="510266" y="167920"/>
                    <a:pt x="500659" y="177528"/>
                  </a:cubicBezTo>
                  <a:cubicBezTo>
                    <a:pt x="491051" y="187135"/>
                    <a:pt x="478021" y="192533"/>
                    <a:pt x="464434" y="192533"/>
                  </a:cubicBezTo>
                  <a:lnTo>
                    <a:pt x="51230" y="192533"/>
                  </a:lnTo>
                  <a:cubicBezTo>
                    <a:pt x="37643" y="192533"/>
                    <a:pt x="24612" y="187135"/>
                    <a:pt x="15005" y="177528"/>
                  </a:cubicBezTo>
                  <a:cubicBezTo>
                    <a:pt x="5397" y="167920"/>
                    <a:pt x="0" y="154890"/>
                    <a:pt x="0" y="141303"/>
                  </a:cubicBezTo>
                  <a:lnTo>
                    <a:pt x="0" y="51230"/>
                  </a:lnTo>
                  <a:cubicBezTo>
                    <a:pt x="0" y="37643"/>
                    <a:pt x="5397" y="24612"/>
                    <a:pt x="15005" y="15005"/>
                  </a:cubicBezTo>
                  <a:cubicBezTo>
                    <a:pt x="24612" y="5397"/>
                    <a:pt x="37643" y="0"/>
                    <a:pt x="512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B513D">
                    <a:alpha val="100000"/>
                  </a:srgbClr>
                </a:gs>
                <a:gs pos="100000">
                  <a:srgbClr val="FFA8D9">
                    <a:alpha val="100000"/>
                  </a:srgbClr>
                </a:gs>
              </a:gsLst>
              <a:lin ang="27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515663" cy="18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7"/>
                </a:lnSpc>
              </a:pPr>
              <a:r>
                <a:rPr lang="en-US" sz="1664">
                  <a:solidFill>
                    <a:srgbClr val="FFFFFF"/>
                  </a:solidFill>
                  <a:latin typeface="DM Sans Bold"/>
                </a:rPr>
                <a:t>Riot API &amp; TOS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55579" y="3951629"/>
            <a:ext cx="2264380" cy="22643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E66F">
                    <a:alpha val="100000"/>
                  </a:srgbClr>
                </a:gs>
                <a:gs pos="100000">
                  <a:srgbClr val="4D946D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263407" y="5118714"/>
            <a:ext cx="3448722" cy="3887795"/>
            <a:chOff x="0" y="0"/>
            <a:chExt cx="635000" cy="7158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" cy="715845"/>
            </a:xfrm>
            <a:custGeom>
              <a:avLst/>
              <a:gdLst/>
              <a:ahLst/>
              <a:cxnLst/>
              <a:rect l="l" t="t" r="r" b="b"/>
              <a:pathLst>
                <a:path w="635000" h="715845">
                  <a:moveTo>
                    <a:pt x="635000" y="0"/>
                  </a:moveTo>
                  <a:lnTo>
                    <a:pt x="635000" y="601545"/>
                  </a:lnTo>
                  <a:lnTo>
                    <a:pt x="317500" y="715845"/>
                  </a:lnTo>
                  <a:lnTo>
                    <a:pt x="0" y="601545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gradFill rotWithShape="1">
              <a:gsLst>
                <a:gs pos="0">
                  <a:srgbClr val="2AE66F">
                    <a:alpha val="100000"/>
                  </a:srgbClr>
                </a:gs>
                <a:gs pos="100000">
                  <a:srgbClr val="4D946D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635000" cy="64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109741" y="4149954"/>
            <a:ext cx="1758504" cy="175850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E66F">
                    <a:alpha val="100000"/>
                  </a:srgbClr>
                </a:gs>
                <a:gs pos="100000">
                  <a:srgbClr val="4D946D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6341592" y="4554702"/>
            <a:ext cx="1294803" cy="845153"/>
          </a:xfrm>
          <a:custGeom>
            <a:avLst/>
            <a:gdLst/>
            <a:ahLst/>
            <a:cxnLst/>
            <a:rect l="l" t="t" r="r" b="b"/>
            <a:pathLst>
              <a:path w="1294803" h="845153">
                <a:moveTo>
                  <a:pt x="0" y="0"/>
                </a:moveTo>
                <a:lnTo>
                  <a:pt x="1294803" y="0"/>
                </a:lnTo>
                <a:lnTo>
                  <a:pt x="1294803" y="845153"/>
                </a:lnTo>
                <a:lnTo>
                  <a:pt x="0" y="8451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2" name="Group 32"/>
          <p:cNvGrpSpPr/>
          <p:nvPr/>
        </p:nvGrpSpPr>
        <p:grpSpPr>
          <a:xfrm rot="-5400000">
            <a:off x="4933959" y="6523807"/>
            <a:ext cx="963267" cy="304371"/>
            <a:chOff x="0" y="0"/>
            <a:chExt cx="1216603" cy="384419"/>
          </a:xfrm>
        </p:grpSpPr>
        <p:sp>
          <p:nvSpPr>
            <p:cNvPr id="33" name="Freeform 33"/>
            <p:cNvSpPr/>
            <p:nvPr/>
          </p:nvSpPr>
          <p:spPr>
            <a:xfrm>
              <a:off x="11850" y="0"/>
              <a:ext cx="1192903" cy="384419"/>
            </a:xfrm>
            <a:custGeom>
              <a:avLst/>
              <a:gdLst/>
              <a:ahLst/>
              <a:cxnLst/>
              <a:rect l="l" t="t" r="r" b="b"/>
              <a:pathLst>
                <a:path w="1192903" h="384419">
                  <a:moveTo>
                    <a:pt x="223499" y="384419"/>
                  </a:moveTo>
                  <a:lnTo>
                    <a:pt x="969404" y="384419"/>
                  </a:lnTo>
                  <a:cubicBezTo>
                    <a:pt x="989181" y="384419"/>
                    <a:pt x="1007335" y="373481"/>
                    <a:pt x="1016577" y="355997"/>
                  </a:cubicBezTo>
                  <a:lnTo>
                    <a:pt x="1189729" y="28422"/>
                  </a:lnTo>
                  <a:cubicBezTo>
                    <a:pt x="1192903" y="22418"/>
                    <a:pt x="1192701" y="15191"/>
                    <a:pt x="1189196" y="9374"/>
                  </a:cubicBezTo>
                  <a:cubicBezTo>
                    <a:pt x="1185691" y="3557"/>
                    <a:pt x="1179396" y="0"/>
                    <a:pt x="1172604" y="0"/>
                  </a:cubicBezTo>
                  <a:lnTo>
                    <a:pt x="20299" y="0"/>
                  </a:lnTo>
                  <a:cubicBezTo>
                    <a:pt x="13507" y="0"/>
                    <a:pt x="7212" y="3557"/>
                    <a:pt x="3707" y="9374"/>
                  </a:cubicBezTo>
                  <a:cubicBezTo>
                    <a:pt x="202" y="15191"/>
                    <a:pt x="0" y="22418"/>
                    <a:pt x="3174" y="28422"/>
                  </a:cubicBezTo>
                  <a:lnTo>
                    <a:pt x="176326" y="355997"/>
                  </a:lnTo>
                  <a:cubicBezTo>
                    <a:pt x="185568" y="373481"/>
                    <a:pt x="203722" y="384419"/>
                    <a:pt x="223499" y="384419"/>
                  </a:cubicBezTo>
                  <a:close/>
                </a:path>
              </a:pathLst>
            </a:custGeom>
            <a:gradFill rotWithShape="1">
              <a:gsLst>
                <a:gs pos="0">
                  <a:srgbClr val="2AE66F">
                    <a:alpha val="100000"/>
                  </a:srgbClr>
                </a:gs>
                <a:gs pos="100000">
                  <a:srgbClr val="4D946D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27000" y="-47625"/>
              <a:ext cx="962603" cy="43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8078310" y="6523807"/>
            <a:ext cx="963267" cy="304371"/>
            <a:chOff x="0" y="0"/>
            <a:chExt cx="1216603" cy="384419"/>
          </a:xfrm>
        </p:grpSpPr>
        <p:sp>
          <p:nvSpPr>
            <p:cNvPr id="36" name="Freeform 36"/>
            <p:cNvSpPr/>
            <p:nvPr/>
          </p:nvSpPr>
          <p:spPr>
            <a:xfrm>
              <a:off x="11850" y="0"/>
              <a:ext cx="1192903" cy="384419"/>
            </a:xfrm>
            <a:custGeom>
              <a:avLst/>
              <a:gdLst/>
              <a:ahLst/>
              <a:cxnLst/>
              <a:rect l="l" t="t" r="r" b="b"/>
              <a:pathLst>
                <a:path w="1192903" h="384419">
                  <a:moveTo>
                    <a:pt x="223499" y="384419"/>
                  </a:moveTo>
                  <a:lnTo>
                    <a:pt x="969404" y="384419"/>
                  </a:lnTo>
                  <a:cubicBezTo>
                    <a:pt x="989181" y="384419"/>
                    <a:pt x="1007335" y="373481"/>
                    <a:pt x="1016577" y="355997"/>
                  </a:cubicBezTo>
                  <a:lnTo>
                    <a:pt x="1189729" y="28422"/>
                  </a:lnTo>
                  <a:cubicBezTo>
                    <a:pt x="1192903" y="22418"/>
                    <a:pt x="1192701" y="15191"/>
                    <a:pt x="1189196" y="9374"/>
                  </a:cubicBezTo>
                  <a:cubicBezTo>
                    <a:pt x="1185691" y="3557"/>
                    <a:pt x="1179396" y="0"/>
                    <a:pt x="1172604" y="0"/>
                  </a:cubicBezTo>
                  <a:lnTo>
                    <a:pt x="20299" y="0"/>
                  </a:lnTo>
                  <a:cubicBezTo>
                    <a:pt x="13507" y="0"/>
                    <a:pt x="7212" y="3557"/>
                    <a:pt x="3707" y="9374"/>
                  </a:cubicBezTo>
                  <a:cubicBezTo>
                    <a:pt x="202" y="15191"/>
                    <a:pt x="0" y="22418"/>
                    <a:pt x="3174" y="28422"/>
                  </a:cubicBezTo>
                  <a:lnTo>
                    <a:pt x="176326" y="355997"/>
                  </a:lnTo>
                  <a:cubicBezTo>
                    <a:pt x="185568" y="373481"/>
                    <a:pt x="203722" y="384419"/>
                    <a:pt x="223499" y="384419"/>
                  </a:cubicBezTo>
                  <a:close/>
                </a:path>
              </a:pathLst>
            </a:custGeom>
            <a:gradFill rotWithShape="1">
              <a:gsLst>
                <a:gs pos="0">
                  <a:srgbClr val="278652">
                    <a:alpha val="100000"/>
                  </a:srgbClr>
                </a:gs>
                <a:gs pos="100000">
                  <a:srgbClr val="58ECA1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27000" y="-47625"/>
              <a:ext cx="962603" cy="43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855579" y="7301192"/>
            <a:ext cx="2266830" cy="846364"/>
            <a:chOff x="0" y="0"/>
            <a:chExt cx="515663" cy="1925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15663" cy="192533"/>
            </a:xfrm>
            <a:custGeom>
              <a:avLst/>
              <a:gdLst/>
              <a:ahLst/>
              <a:cxnLst/>
              <a:rect l="l" t="t" r="r" b="b"/>
              <a:pathLst>
                <a:path w="515663" h="192533">
                  <a:moveTo>
                    <a:pt x="51230" y="0"/>
                  </a:moveTo>
                  <a:lnTo>
                    <a:pt x="464434" y="0"/>
                  </a:lnTo>
                  <a:cubicBezTo>
                    <a:pt x="478021" y="0"/>
                    <a:pt x="491051" y="5397"/>
                    <a:pt x="500659" y="15005"/>
                  </a:cubicBezTo>
                  <a:cubicBezTo>
                    <a:pt x="510266" y="24612"/>
                    <a:pt x="515663" y="37643"/>
                    <a:pt x="515663" y="51230"/>
                  </a:cubicBezTo>
                  <a:lnTo>
                    <a:pt x="515663" y="141303"/>
                  </a:lnTo>
                  <a:cubicBezTo>
                    <a:pt x="515663" y="154890"/>
                    <a:pt x="510266" y="167920"/>
                    <a:pt x="500659" y="177528"/>
                  </a:cubicBezTo>
                  <a:cubicBezTo>
                    <a:pt x="491051" y="187135"/>
                    <a:pt x="478021" y="192533"/>
                    <a:pt x="464434" y="192533"/>
                  </a:cubicBezTo>
                  <a:lnTo>
                    <a:pt x="51230" y="192533"/>
                  </a:lnTo>
                  <a:cubicBezTo>
                    <a:pt x="37643" y="192533"/>
                    <a:pt x="24612" y="187135"/>
                    <a:pt x="15005" y="177528"/>
                  </a:cubicBezTo>
                  <a:cubicBezTo>
                    <a:pt x="5397" y="167920"/>
                    <a:pt x="0" y="154890"/>
                    <a:pt x="0" y="141303"/>
                  </a:cubicBezTo>
                  <a:lnTo>
                    <a:pt x="0" y="51230"/>
                  </a:lnTo>
                  <a:cubicBezTo>
                    <a:pt x="0" y="37643"/>
                    <a:pt x="5397" y="24612"/>
                    <a:pt x="15005" y="15005"/>
                  </a:cubicBezTo>
                  <a:cubicBezTo>
                    <a:pt x="24612" y="5397"/>
                    <a:pt x="37643" y="0"/>
                    <a:pt x="512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E66F">
                    <a:alpha val="100000"/>
                  </a:srgbClr>
                </a:gs>
                <a:gs pos="100000">
                  <a:srgbClr val="4D946D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9525"/>
              <a:ext cx="515663" cy="18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7"/>
                </a:lnSpc>
              </a:pPr>
              <a:r>
                <a:rPr lang="en-US" sz="1664">
                  <a:solidFill>
                    <a:srgbClr val="FFFFFF"/>
                  </a:solidFill>
                  <a:latin typeface="DM Sans Bold"/>
                </a:rPr>
                <a:t>Early Funding &amp; Startup Cost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120362" y="3951629"/>
            <a:ext cx="2264380" cy="2264380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7373">
                    <a:alpha val="100000"/>
                  </a:srgbClr>
                </a:gs>
                <a:gs pos="100000">
                  <a:srgbClr val="F6B186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528191" y="5118714"/>
            <a:ext cx="3448722" cy="3887795"/>
            <a:chOff x="0" y="0"/>
            <a:chExt cx="635000" cy="71584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" cy="715845"/>
            </a:xfrm>
            <a:custGeom>
              <a:avLst/>
              <a:gdLst/>
              <a:ahLst/>
              <a:cxnLst/>
              <a:rect l="l" t="t" r="r" b="b"/>
              <a:pathLst>
                <a:path w="635000" h="715845">
                  <a:moveTo>
                    <a:pt x="635000" y="0"/>
                  </a:moveTo>
                  <a:lnTo>
                    <a:pt x="635000" y="601545"/>
                  </a:lnTo>
                  <a:lnTo>
                    <a:pt x="317500" y="715845"/>
                  </a:lnTo>
                  <a:lnTo>
                    <a:pt x="0" y="601545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7373">
                    <a:alpha val="100000"/>
                  </a:srgbClr>
                </a:gs>
                <a:gs pos="100000">
                  <a:srgbClr val="F6B186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635000" cy="64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373300" y="4204567"/>
            <a:ext cx="1758504" cy="1758504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7373">
                    <a:alpha val="100000"/>
                  </a:srgbClr>
                </a:gs>
                <a:gs pos="100000">
                  <a:srgbClr val="F6B186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5400000">
            <a:off x="9198743" y="6523807"/>
            <a:ext cx="963267" cy="304371"/>
            <a:chOff x="0" y="0"/>
            <a:chExt cx="1216603" cy="384419"/>
          </a:xfrm>
        </p:grpSpPr>
        <p:sp>
          <p:nvSpPr>
            <p:cNvPr id="51" name="Freeform 51"/>
            <p:cNvSpPr/>
            <p:nvPr/>
          </p:nvSpPr>
          <p:spPr>
            <a:xfrm>
              <a:off x="11850" y="0"/>
              <a:ext cx="1192903" cy="384419"/>
            </a:xfrm>
            <a:custGeom>
              <a:avLst/>
              <a:gdLst/>
              <a:ahLst/>
              <a:cxnLst/>
              <a:rect l="l" t="t" r="r" b="b"/>
              <a:pathLst>
                <a:path w="1192903" h="384419">
                  <a:moveTo>
                    <a:pt x="223499" y="384419"/>
                  </a:moveTo>
                  <a:lnTo>
                    <a:pt x="969404" y="384419"/>
                  </a:lnTo>
                  <a:cubicBezTo>
                    <a:pt x="989181" y="384419"/>
                    <a:pt x="1007335" y="373481"/>
                    <a:pt x="1016577" y="355997"/>
                  </a:cubicBezTo>
                  <a:lnTo>
                    <a:pt x="1189729" y="28422"/>
                  </a:lnTo>
                  <a:cubicBezTo>
                    <a:pt x="1192903" y="22418"/>
                    <a:pt x="1192701" y="15191"/>
                    <a:pt x="1189196" y="9374"/>
                  </a:cubicBezTo>
                  <a:cubicBezTo>
                    <a:pt x="1185691" y="3557"/>
                    <a:pt x="1179396" y="0"/>
                    <a:pt x="1172604" y="0"/>
                  </a:cubicBezTo>
                  <a:lnTo>
                    <a:pt x="20299" y="0"/>
                  </a:lnTo>
                  <a:cubicBezTo>
                    <a:pt x="13507" y="0"/>
                    <a:pt x="7212" y="3557"/>
                    <a:pt x="3707" y="9374"/>
                  </a:cubicBezTo>
                  <a:cubicBezTo>
                    <a:pt x="202" y="15191"/>
                    <a:pt x="0" y="22418"/>
                    <a:pt x="3174" y="28422"/>
                  </a:cubicBezTo>
                  <a:lnTo>
                    <a:pt x="176326" y="355997"/>
                  </a:lnTo>
                  <a:cubicBezTo>
                    <a:pt x="185568" y="373481"/>
                    <a:pt x="203722" y="384419"/>
                    <a:pt x="223499" y="38441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7373">
                    <a:alpha val="100000"/>
                  </a:srgbClr>
                </a:gs>
                <a:gs pos="100000">
                  <a:srgbClr val="F6B186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127000" y="-47625"/>
              <a:ext cx="962603" cy="43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5400000">
            <a:off x="12343094" y="6523807"/>
            <a:ext cx="963267" cy="304371"/>
            <a:chOff x="0" y="0"/>
            <a:chExt cx="1216603" cy="384419"/>
          </a:xfrm>
        </p:grpSpPr>
        <p:sp>
          <p:nvSpPr>
            <p:cNvPr id="54" name="Freeform 54"/>
            <p:cNvSpPr/>
            <p:nvPr/>
          </p:nvSpPr>
          <p:spPr>
            <a:xfrm>
              <a:off x="11850" y="0"/>
              <a:ext cx="1192903" cy="384419"/>
            </a:xfrm>
            <a:custGeom>
              <a:avLst/>
              <a:gdLst/>
              <a:ahLst/>
              <a:cxnLst/>
              <a:rect l="l" t="t" r="r" b="b"/>
              <a:pathLst>
                <a:path w="1192903" h="384419">
                  <a:moveTo>
                    <a:pt x="223499" y="384419"/>
                  </a:moveTo>
                  <a:lnTo>
                    <a:pt x="969404" y="384419"/>
                  </a:lnTo>
                  <a:cubicBezTo>
                    <a:pt x="989181" y="384419"/>
                    <a:pt x="1007335" y="373481"/>
                    <a:pt x="1016577" y="355997"/>
                  </a:cubicBezTo>
                  <a:lnTo>
                    <a:pt x="1189729" y="28422"/>
                  </a:lnTo>
                  <a:cubicBezTo>
                    <a:pt x="1192903" y="22418"/>
                    <a:pt x="1192701" y="15191"/>
                    <a:pt x="1189196" y="9374"/>
                  </a:cubicBezTo>
                  <a:cubicBezTo>
                    <a:pt x="1185691" y="3557"/>
                    <a:pt x="1179396" y="0"/>
                    <a:pt x="1172604" y="0"/>
                  </a:cubicBezTo>
                  <a:lnTo>
                    <a:pt x="20299" y="0"/>
                  </a:lnTo>
                  <a:cubicBezTo>
                    <a:pt x="13507" y="0"/>
                    <a:pt x="7212" y="3557"/>
                    <a:pt x="3707" y="9374"/>
                  </a:cubicBezTo>
                  <a:cubicBezTo>
                    <a:pt x="202" y="15191"/>
                    <a:pt x="0" y="22418"/>
                    <a:pt x="3174" y="28422"/>
                  </a:cubicBezTo>
                  <a:lnTo>
                    <a:pt x="176326" y="355997"/>
                  </a:lnTo>
                  <a:cubicBezTo>
                    <a:pt x="185568" y="373481"/>
                    <a:pt x="203722" y="384419"/>
                    <a:pt x="223499" y="38441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7373">
                    <a:alpha val="100000"/>
                  </a:srgbClr>
                </a:gs>
                <a:gs pos="100000">
                  <a:srgbClr val="F6B186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127000" y="-47625"/>
              <a:ext cx="962603" cy="43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120362" y="7301192"/>
            <a:ext cx="2266830" cy="846364"/>
            <a:chOff x="0" y="0"/>
            <a:chExt cx="515663" cy="19253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15663" cy="192533"/>
            </a:xfrm>
            <a:custGeom>
              <a:avLst/>
              <a:gdLst/>
              <a:ahLst/>
              <a:cxnLst/>
              <a:rect l="l" t="t" r="r" b="b"/>
              <a:pathLst>
                <a:path w="515663" h="192533">
                  <a:moveTo>
                    <a:pt x="51230" y="0"/>
                  </a:moveTo>
                  <a:lnTo>
                    <a:pt x="464434" y="0"/>
                  </a:lnTo>
                  <a:cubicBezTo>
                    <a:pt x="478021" y="0"/>
                    <a:pt x="491051" y="5397"/>
                    <a:pt x="500659" y="15005"/>
                  </a:cubicBezTo>
                  <a:cubicBezTo>
                    <a:pt x="510266" y="24612"/>
                    <a:pt x="515663" y="37643"/>
                    <a:pt x="515663" y="51230"/>
                  </a:cubicBezTo>
                  <a:lnTo>
                    <a:pt x="515663" y="141303"/>
                  </a:lnTo>
                  <a:cubicBezTo>
                    <a:pt x="515663" y="154890"/>
                    <a:pt x="510266" y="167920"/>
                    <a:pt x="500659" y="177528"/>
                  </a:cubicBezTo>
                  <a:cubicBezTo>
                    <a:pt x="491051" y="187135"/>
                    <a:pt x="478021" y="192533"/>
                    <a:pt x="464434" y="192533"/>
                  </a:cubicBezTo>
                  <a:lnTo>
                    <a:pt x="51230" y="192533"/>
                  </a:lnTo>
                  <a:cubicBezTo>
                    <a:pt x="37643" y="192533"/>
                    <a:pt x="24612" y="187135"/>
                    <a:pt x="15005" y="177528"/>
                  </a:cubicBezTo>
                  <a:cubicBezTo>
                    <a:pt x="5397" y="167920"/>
                    <a:pt x="0" y="154890"/>
                    <a:pt x="0" y="141303"/>
                  </a:cubicBezTo>
                  <a:lnTo>
                    <a:pt x="0" y="51230"/>
                  </a:lnTo>
                  <a:cubicBezTo>
                    <a:pt x="0" y="37643"/>
                    <a:pt x="5397" y="24612"/>
                    <a:pt x="15005" y="15005"/>
                  </a:cubicBezTo>
                  <a:cubicBezTo>
                    <a:pt x="24612" y="5397"/>
                    <a:pt x="37643" y="0"/>
                    <a:pt x="512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7373">
                    <a:alpha val="100000"/>
                  </a:srgbClr>
                </a:gs>
                <a:gs pos="100000">
                  <a:srgbClr val="F6B186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9525"/>
              <a:ext cx="515663" cy="18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7"/>
                </a:lnSpc>
              </a:pPr>
              <a:r>
                <a:rPr lang="en-US" sz="1664">
                  <a:solidFill>
                    <a:srgbClr val="FFFFFF"/>
                  </a:solidFill>
                  <a:latin typeface="DM Sans Bold"/>
                </a:rPr>
                <a:t>Easy To Replicate</a:t>
              </a:r>
            </a:p>
          </p:txBody>
        </p:sp>
      </p:grpSp>
      <p:sp>
        <p:nvSpPr>
          <p:cNvPr id="59" name="Freeform 59"/>
          <p:cNvSpPr/>
          <p:nvPr/>
        </p:nvSpPr>
        <p:spPr>
          <a:xfrm>
            <a:off x="10658410" y="4524625"/>
            <a:ext cx="1191817" cy="1014534"/>
          </a:xfrm>
          <a:custGeom>
            <a:avLst/>
            <a:gdLst/>
            <a:ahLst/>
            <a:cxnLst/>
            <a:rect l="l" t="t" r="r" b="b"/>
            <a:pathLst>
              <a:path w="1191817" h="1014534">
                <a:moveTo>
                  <a:pt x="0" y="0"/>
                </a:moveTo>
                <a:lnTo>
                  <a:pt x="1191817" y="0"/>
                </a:lnTo>
                <a:lnTo>
                  <a:pt x="1191817" y="1014534"/>
                </a:lnTo>
                <a:lnTo>
                  <a:pt x="0" y="1014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0" name="Group 60"/>
          <p:cNvGrpSpPr/>
          <p:nvPr/>
        </p:nvGrpSpPr>
        <p:grpSpPr>
          <a:xfrm>
            <a:off x="5783054" y="1028700"/>
            <a:ext cx="6721892" cy="992887"/>
            <a:chOff x="0" y="0"/>
            <a:chExt cx="8962523" cy="1323849"/>
          </a:xfrm>
        </p:grpSpPr>
        <p:sp>
          <p:nvSpPr>
            <p:cNvPr id="61" name="TextBox 61"/>
            <p:cNvSpPr txBox="1"/>
            <p:nvPr/>
          </p:nvSpPr>
          <p:spPr>
            <a:xfrm>
              <a:off x="0" y="89832"/>
              <a:ext cx="7412704" cy="1220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47"/>
                </a:lnSpc>
              </a:pPr>
              <a:r>
                <a:rPr lang="en-US" sz="6399">
                  <a:solidFill>
                    <a:srgbClr val="55D785"/>
                  </a:solidFill>
                  <a:latin typeface="Source Sans Pro Bold"/>
                </a:rPr>
                <a:t>Risk mitigation </a:t>
              </a:r>
            </a:p>
          </p:txBody>
        </p:sp>
        <p:sp>
          <p:nvSpPr>
            <p:cNvPr id="62" name="Freeform 62"/>
            <p:cNvSpPr/>
            <p:nvPr/>
          </p:nvSpPr>
          <p:spPr>
            <a:xfrm>
              <a:off x="7633691" y="0"/>
              <a:ext cx="1328832" cy="1323849"/>
            </a:xfrm>
            <a:custGeom>
              <a:avLst/>
              <a:gdLst/>
              <a:ahLst/>
              <a:cxnLst/>
              <a:rect l="l" t="t" r="r" b="b"/>
              <a:pathLst>
                <a:path w="1328832" h="1323849">
                  <a:moveTo>
                    <a:pt x="0" y="0"/>
                  </a:moveTo>
                  <a:lnTo>
                    <a:pt x="1328832" y="0"/>
                  </a:lnTo>
                  <a:lnTo>
                    <a:pt x="1328832" y="1323849"/>
                  </a:lnTo>
                  <a:lnTo>
                    <a:pt x="0" y="1323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3" name="Group 63"/>
          <p:cNvGrpSpPr/>
          <p:nvPr/>
        </p:nvGrpSpPr>
        <p:grpSpPr>
          <a:xfrm>
            <a:off x="14397759" y="3950764"/>
            <a:ext cx="2264380" cy="2264380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2C8FF">
                    <a:alpha val="100000"/>
                  </a:srgbClr>
                </a:gs>
                <a:gs pos="100000">
                  <a:srgbClr val="982AB8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3805588" y="5117849"/>
            <a:ext cx="3448722" cy="3887795"/>
            <a:chOff x="0" y="0"/>
            <a:chExt cx="635000" cy="71584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" cy="715845"/>
            </a:xfrm>
            <a:custGeom>
              <a:avLst/>
              <a:gdLst/>
              <a:ahLst/>
              <a:cxnLst/>
              <a:rect l="l" t="t" r="r" b="b"/>
              <a:pathLst>
                <a:path w="635000" h="715845">
                  <a:moveTo>
                    <a:pt x="635000" y="0"/>
                  </a:moveTo>
                  <a:lnTo>
                    <a:pt x="635000" y="601545"/>
                  </a:lnTo>
                  <a:lnTo>
                    <a:pt x="317500" y="715845"/>
                  </a:lnTo>
                  <a:lnTo>
                    <a:pt x="0" y="601545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gradFill rotWithShape="1">
              <a:gsLst>
                <a:gs pos="0">
                  <a:srgbClr val="32C8FF">
                    <a:alpha val="100000"/>
                  </a:srgbClr>
                </a:gs>
                <a:gs pos="100000">
                  <a:srgbClr val="982AB8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47625"/>
              <a:ext cx="635000" cy="64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4650697" y="4203702"/>
            <a:ext cx="1758504" cy="1758504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2C8FF">
                    <a:alpha val="100000"/>
                  </a:srgbClr>
                </a:gs>
                <a:gs pos="100000">
                  <a:srgbClr val="982AB8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 rot="-5400000">
            <a:off x="13476140" y="6522942"/>
            <a:ext cx="963267" cy="304371"/>
            <a:chOff x="0" y="0"/>
            <a:chExt cx="1216603" cy="384419"/>
          </a:xfrm>
        </p:grpSpPr>
        <p:sp>
          <p:nvSpPr>
            <p:cNvPr id="73" name="Freeform 73"/>
            <p:cNvSpPr/>
            <p:nvPr/>
          </p:nvSpPr>
          <p:spPr>
            <a:xfrm>
              <a:off x="11850" y="0"/>
              <a:ext cx="1192903" cy="384419"/>
            </a:xfrm>
            <a:custGeom>
              <a:avLst/>
              <a:gdLst/>
              <a:ahLst/>
              <a:cxnLst/>
              <a:rect l="l" t="t" r="r" b="b"/>
              <a:pathLst>
                <a:path w="1192903" h="384419">
                  <a:moveTo>
                    <a:pt x="223499" y="384419"/>
                  </a:moveTo>
                  <a:lnTo>
                    <a:pt x="969404" y="384419"/>
                  </a:lnTo>
                  <a:cubicBezTo>
                    <a:pt x="989181" y="384419"/>
                    <a:pt x="1007335" y="373481"/>
                    <a:pt x="1016577" y="355997"/>
                  </a:cubicBezTo>
                  <a:lnTo>
                    <a:pt x="1189729" y="28422"/>
                  </a:lnTo>
                  <a:cubicBezTo>
                    <a:pt x="1192903" y="22418"/>
                    <a:pt x="1192701" y="15191"/>
                    <a:pt x="1189196" y="9374"/>
                  </a:cubicBezTo>
                  <a:cubicBezTo>
                    <a:pt x="1185691" y="3557"/>
                    <a:pt x="1179396" y="0"/>
                    <a:pt x="1172604" y="0"/>
                  </a:cubicBezTo>
                  <a:lnTo>
                    <a:pt x="20299" y="0"/>
                  </a:lnTo>
                  <a:cubicBezTo>
                    <a:pt x="13507" y="0"/>
                    <a:pt x="7212" y="3557"/>
                    <a:pt x="3707" y="9374"/>
                  </a:cubicBezTo>
                  <a:cubicBezTo>
                    <a:pt x="202" y="15191"/>
                    <a:pt x="0" y="22418"/>
                    <a:pt x="3174" y="28422"/>
                  </a:cubicBezTo>
                  <a:lnTo>
                    <a:pt x="176326" y="355997"/>
                  </a:lnTo>
                  <a:cubicBezTo>
                    <a:pt x="185568" y="373481"/>
                    <a:pt x="203722" y="384419"/>
                    <a:pt x="223499" y="384419"/>
                  </a:cubicBezTo>
                  <a:close/>
                </a:path>
              </a:pathLst>
            </a:custGeom>
            <a:gradFill rotWithShape="1">
              <a:gsLst>
                <a:gs pos="0">
                  <a:srgbClr val="32C8FF">
                    <a:alpha val="100000"/>
                  </a:srgbClr>
                </a:gs>
                <a:gs pos="100000">
                  <a:srgbClr val="982AB8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4" name="TextBox 74"/>
            <p:cNvSpPr txBox="1"/>
            <p:nvPr/>
          </p:nvSpPr>
          <p:spPr>
            <a:xfrm>
              <a:off x="127000" y="-47625"/>
              <a:ext cx="962603" cy="43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 rot="5400000">
            <a:off x="16620491" y="6522942"/>
            <a:ext cx="963267" cy="304371"/>
            <a:chOff x="0" y="0"/>
            <a:chExt cx="1216603" cy="384419"/>
          </a:xfrm>
        </p:grpSpPr>
        <p:sp>
          <p:nvSpPr>
            <p:cNvPr id="76" name="Freeform 76"/>
            <p:cNvSpPr/>
            <p:nvPr/>
          </p:nvSpPr>
          <p:spPr>
            <a:xfrm>
              <a:off x="11850" y="0"/>
              <a:ext cx="1192903" cy="384419"/>
            </a:xfrm>
            <a:custGeom>
              <a:avLst/>
              <a:gdLst/>
              <a:ahLst/>
              <a:cxnLst/>
              <a:rect l="l" t="t" r="r" b="b"/>
              <a:pathLst>
                <a:path w="1192903" h="384419">
                  <a:moveTo>
                    <a:pt x="223499" y="384419"/>
                  </a:moveTo>
                  <a:lnTo>
                    <a:pt x="969404" y="384419"/>
                  </a:lnTo>
                  <a:cubicBezTo>
                    <a:pt x="989181" y="384419"/>
                    <a:pt x="1007335" y="373481"/>
                    <a:pt x="1016577" y="355997"/>
                  </a:cubicBezTo>
                  <a:lnTo>
                    <a:pt x="1189729" y="28422"/>
                  </a:lnTo>
                  <a:cubicBezTo>
                    <a:pt x="1192903" y="22418"/>
                    <a:pt x="1192701" y="15191"/>
                    <a:pt x="1189196" y="9374"/>
                  </a:cubicBezTo>
                  <a:cubicBezTo>
                    <a:pt x="1185691" y="3557"/>
                    <a:pt x="1179396" y="0"/>
                    <a:pt x="1172604" y="0"/>
                  </a:cubicBezTo>
                  <a:lnTo>
                    <a:pt x="20299" y="0"/>
                  </a:lnTo>
                  <a:cubicBezTo>
                    <a:pt x="13507" y="0"/>
                    <a:pt x="7212" y="3557"/>
                    <a:pt x="3707" y="9374"/>
                  </a:cubicBezTo>
                  <a:cubicBezTo>
                    <a:pt x="202" y="15191"/>
                    <a:pt x="0" y="22418"/>
                    <a:pt x="3174" y="28422"/>
                  </a:cubicBezTo>
                  <a:lnTo>
                    <a:pt x="176326" y="355997"/>
                  </a:lnTo>
                  <a:cubicBezTo>
                    <a:pt x="185568" y="373481"/>
                    <a:pt x="203722" y="384419"/>
                    <a:pt x="223499" y="384419"/>
                  </a:cubicBezTo>
                  <a:close/>
                </a:path>
              </a:pathLst>
            </a:custGeom>
            <a:gradFill rotWithShape="1">
              <a:gsLst>
                <a:gs pos="0">
                  <a:srgbClr val="32C8FF">
                    <a:alpha val="100000"/>
                  </a:srgbClr>
                </a:gs>
                <a:gs pos="100000">
                  <a:srgbClr val="982AB8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127000" y="-47625"/>
              <a:ext cx="962603" cy="43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4397759" y="7301192"/>
            <a:ext cx="2266830" cy="846364"/>
            <a:chOff x="0" y="0"/>
            <a:chExt cx="515663" cy="192533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515663" cy="192533"/>
            </a:xfrm>
            <a:custGeom>
              <a:avLst/>
              <a:gdLst/>
              <a:ahLst/>
              <a:cxnLst/>
              <a:rect l="l" t="t" r="r" b="b"/>
              <a:pathLst>
                <a:path w="515663" h="192533">
                  <a:moveTo>
                    <a:pt x="51230" y="0"/>
                  </a:moveTo>
                  <a:lnTo>
                    <a:pt x="464434" y="0"/>
                  </a:lnTo>
                  <a:cubicBezTo>
                    <a:pt x="478021" y="0"/>
                    <a:pt x="491051" y="5397"/>
                    <a:pt x="500659" y="15005"/>
                  </a:cubicBezTo>
                  <a:cubicBezTo>
                    <a:pt x="510266" y="24612"/>
                    <a:pt x="515663" y="37643"/>
                    <a:pt x="515663" y="51230"/>
                  </a:cubicBezTo>
                  <a:lnTo>
                    <a:pt x="515663" y="141303"/>
                  </a:lnTo>
                  <a:cubicBezTo>
                    <a:pt x="515663" y="154890"/>
                    <a:pt x="510266" y="167920"/>
                    <a:pt x="500659" y="177528"/>
                  </a:cubicBezTo>
                  <a:cubicBezTo>
                    <a:pt x="491051" y="187135"/>
                    <a:pt x="478021" y="192533"/>
                    <a:pt x="464434" y="192533"/>
                  </a:cubicBezTo>
                  <a:lnTo>
                    <a:pt x="51230" y="192533"/>
                  </a:lnTo>
                  <a:cubicBezTo>
                    <a:pt x="37643" y="192533"/>
                    <a:pt x="24612" y="187135"/>
                    <a:pt x="15005" y="177528"/>
                  </a:cubicBezTo>
                  <a:cubicBezTo>
                    <a:pt x="5397" y="167920"/>
                    <a:pt x="0" y="154890"/>
                    <a:pt x="0" y="141303"/>
                  </a:cubicBezTo>
                  <a:lnTo>
                    <a:pt x="0" y="51230"/>
                  </a:lnTo>
                  <a:cubicBezTo>
                    <a:pt x="0" y="37643"/>
                    <a:pt x="5397" y="24612"/>
                    <a:pt x="15005" y="15005"/>
                  </a:cubicBezTo>
                  <a:cubicBezTo>
                    <a:pt x="24612" y="5397"/>
                    <a:pt x="37643" y="0"/>
                    <a:pt x="512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2C8FF">
                    <a:alpha val="100000"/>
                  </a:srgbClr>
                </a:gs>
                <a:gs pos="100000">
                  <a:srgbClr val="982AB8">
                    <a:alpha val="100000"/>
                  </a:srgbClr>
                </a:gs>
              </a:gsLst>
              <a:lin ang="5400000"/>
            </a:gra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0" y="9525"/>
              <a:ext cx="515663" cy="18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7"/>
                </a:lnSpc>
              </a:pPr>
              <a:r>
                <a:rPr lang="en-US" sz="1664">
                  <a:solidFill>
                    <a:srgbClr val="FFFFFF"/>
                  </a:solidFill>
                  <a:latin typeface="DM Sans Bold"/>
                </a:rPr>
                <a:t>Storing Of Login Information</a:t>
              </a:r>
            </a:p>
          </p:txBody>
        </p:sp>
      </p:grpSp>
      <p:sp>
        <p:nvSpPr>
          <p:cNvPr id="81" name="Freeform 81"/>
          <p:cNvSpPr/>
          <p:nvPr/>
        </p:nvSpPr>
        <p:spPr>
          <a:xfrm>
            <a:off x="14935385" y="4463953"/>
            <a:ext cx="1191578" cy="1238003"/>
          </a:xfrm>
          <a:custGeom>
            <a:avLst/>
            <a:gdLst/>
            <a:ahLst/>
            <a:cxnLst/>
            <a:rect l="l" t="t" r="r" b="b"/>
            <a:pathLst>
              <a:path w="1191578" h="1238003">
                <a:moveTo>
                  <a:pt x="0" y="0"/>
                </a:moveTo>
                <a:lnTo>
                  <a:pt x="1191578" y="0"/>
                </a:lnTo>
                <a:lnTo>
                  <a:pt x="1191578" y="1238003"/>
                </a:lnTo>
                <a:lnTo>
                  <a:pt x="0" y="12380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2" name="TextBox 82"/>
          <p:cNvSpPr txBox="1"/>
          <p:nvPr/>
        </p:nvSpPr>
        <p:spPr>
          <a:xfrm>
            <a:off x="1302138" y="6421054"/>
            <a:ext cx="2839980" cy="49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FFFFFF"/>
                </a:solidFill>
                <a:latin typeface="Canva Sans Bold"/>
              </a:rPr>
              <a:t>Riot License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5976106" y="6421054"/>
            <a:ext cx="2025774" cy="49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FFFFFF"/>
                </a:solidFill>
                <a:latin typeface="Canva Sans Bold"/>
              </a:rPr>
              <a:t>Finances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832562" y="6421054"/>
            <a:ext cx="2839980" cy="49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FFFFFF"/>
                </a:solidFill>
                <a:latin typeface="Canva Sans Bold"/>
              </a:rPr>
              <a:t>Competitors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4109959" y="6420189"/>
            <a:ext cx="2839980" cy="49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FFFFFF"/>
                </a:solidFill>
                <a:latin typeface="Canva Sans Bold"/>
              </a:rPr>
              <a:t>Data Security</a:t>
            </a:r>
          </a:p>
        </p:txBody>
      </p:sp>
      <p:sp>
        <p:nvSpPr>
          <p:cNvPr id="86" name="Freeform 86"/>
          <p:cNvSpPr/>
          <p:nvPr/>
        </p:nvSpPr>
        <p:spPr>
          <a:xfrm rot="-5400000">
            <a:off x="14675239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0"/>
                </a:moveTo>
                <a:lnTo>
                  <a:pt x="3838259" y="0"/>
                </a:lnTo>
                <a:lnTo>
                  <a:pt x="3838259" y="3387263"/>
                </a:lnTo>
                <a:lnTo>
                  <a:pt x="0" y="33872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71322" y="107219"/>
            <a:ext cx="517897" cy="1605882"/>
          </a:xfrm>
          <a:custGeom>
            <a:avLst/>
            <a:gdLst/>
            <a:ahLst/>
            <a:cxnLst/>
            <a:rect l="l" t="t" r="r" b="b"/>
            <a:pathLst>
              <a:path w="517897" h="1605882">
                <a:moveTo>
                  <a:pt x="517897" y="1605882"/>
                </a:moveTo>
                <a:lnTo>
                  <a:pt x="0" y="1605882"/>
                </a:lnTo>
                <a:lnTo>
                  <a:pt x="0" y="0"/>
                </a:lnTo>
                <a:lnTo>
                  <a:pt x="517897" y="0"/>
                </a:lnTo>
                <a:lnTo>
                  <a:pt x="517897" y="16058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81583" y="1754039"/>
            <a:ext cx="620111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Ethical dilemmas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306675" y="3607741"/>
            <a:ext cx="5393267" cy="1310887"/>
            <a:chOff x="0" y="0"/>
            <a:chExt cx="7191023" cy="1747849"/>
          </a:xfrm>
        </p:grpSpPr>
        <p:sp>
          <p:nvSpPr>
            <p:cNvPr id="5" name="Freeform 5"/>
            <p:cNvSpPr/>
            <p:nvPr/>
          </p:nvSpPr>
          <p:spPr>
            <a:xfrm>
              <a:off x="164494" y="0"/>
              <a:ext cx="7026529" cy="1747849"/>
            </a:xfrm>
            <a:custGeom>
              <a:avLst/>
              <a:gdLst/>
              <a:ahLst/>
              <a:cxnLst/>
              <a:rect l="l" t="t" r="r" b="b"/>
              <a:pathLst>
                <a:path w="7026529" h="1747849">
                  <a:moveTo>
                    <a:pt x="0" y="0"/>
                  </a:moveTo>
                  <a:lnTo>
                    <a:pt x="7026529" y="0"/>
                  </a:lnTo>
                  <a:lnTo>
                    <a:pt x="7026529" y="1747849"/>
                  </a:lnTo>
                  <a:lnTo>
                    <a:pt x="0" y="1747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0" y="51696"/>
              <a:ext cx="1808754" cy="91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7"/>
                </a:lnSpc>
                <a:spcBef>
                  <a:spcPct val="0"/>
                </a:spcBef>
              </a:pPr>
              <a:r>
                <a:rPr lang="en-US" sz="3905">
                  <a:solidFill>
                    <a:srgbClr val="FFFFFF"/>
                  </a:solidFill>
                  <a:latin typeface="Telegraf Ultra-Bold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08754" y="693231"/>
              <a:ext cx="2772595" cy="83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28"/>
                </a:lnSpc>
              </a:pPr>
              <a:r>
                <a:rPr lang="en-US" sz="3734">
                  <a:solidFill>
                    <a:srgbClr val="000000"/>
                  </a:solidFill>
                  <a:latin typeface="Canva Sans Bold"/>
                </a:rPr>
                <a:t>Cheating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97716" y="5460077"/>
            <a:ext cx="5393267" cy="1310887"/>
            <a:chOff x="0" y="0"/>
            <a:chExt cx="7191023" cy="1747849"/>
          </a:xfrm>
        </p:grpSpPr>
        <p:sp>
          <p:nvSpPr>
            <p:cNvPr id="9" name="Freeform 9"/>
            <p:cNvSpPr/>
            <p:nvPr/>
          </p:nvSpPr>
          <p:spPr>
            <a:xfrm>
              <a:off x="164494" y="0"/>
              <a:ext cx="7026529" cy="1747849"/>
            </a:xfrm>
            <a:custGeom>
              <a:avLst/>
              <a:gdLst/>
              <a:ahLst/>
              <a:cxnLst/>
              <a:rect l="l" t="t" r="r" b="b"/>
              <a:pathLst>
                <a:path w="7026529" h="1747849">
                  <a:moveTo>
                    <a:pt x="0" y="0"/>
                  </a:moveTo>
                  <a:lnTo>
                    <a:pt x="7026529" y="0"/>
                  </a:lnTo>
                  <a:lnTo>
                    <a:pt x="7026529" y="1747849"/>
                  </a:lnTo>
                  <a:lnTo>
                    <a:pt x="0" y="1747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51696"/>
              <a:ext cx="1808754" cy="91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7"/>
                </a:lnSpc>
                <a:spcBef>
                  <a:spcPct val="0"/>
                </a:spcBef>
              </a:pPr>
              <a:r>
                <a:rPr lang="en-US" sz="3905">
                  <a:solidFill>
                    <a:srgbClr val="FFFFFF"/>
                  </a:solidFill>
                  <a:latin typeface="Telegraf Ultra-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13440" y="685459"/>
              <a:ext cx="5105453" cy="83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28"/>
                </a:lnSpc>
              </a:pPr>
              <a:r>
                <a:rPr lang="en-US" sz="3734">
                  <a:solidFill>
                    <a:srgbClr val="000000"/>
                  </a:solidFill>
                  <a:latin typeface="Canva Sans Bold"/>
                </a:rPr>
                <a:t>Removing Jobs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37003" y="7440354"/>
            <a:ext cx="5393267" cy="1310887"/>
            <a:chOff x="0" y="0"/>
            <a:chExt cx="7191023" cy="1747849"/>
          </a:xfrm>
        </p:grpSpPr>
        <p:sp>
          <p:nvSpPr>
            <p:cNvPr id="13" name="Freeform 13"/>
            <p:cNvSpPr/>
            <p:nvPr/>
          </p:nvSpPr>
          <p:spPr>
            <a:xfrm>
              <a:off x="164494" y="0"/>
              <a:ext cx="7026529" cy="1747849"/>
            </a:xfrm>
            <a:custGeom>
              <a:avLst/>
              <a:gdLst/>
              <a:ahLst/>
              <a:cxnLst/>
              <a:rect l="l" t="t" r="r" b="b"/>
              <a:pathLst>
                <a:path w="7026529" h="1747849">
                  <a:moveTo>
                    <a:pt x="0" y="0"/>
                  </a:moveTo>
                  <a:lnTo>
                    <a:pt x="7026529" y="0"/>
                  </a:lnTo>
                  <a:lnTo>
                    <a:pt x="7026529" y="1747849"/>
                  </a:lnTo>
                  <a:lnTo>
                    <a:pt x="0" y="1747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51696"/>
              <a:ext cx="1808754" cy="91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7"/>
                </a:lnSpc>
                <a:spcBef>
                  <a:spcPct val="0"/>
                </a:spcBef>
              </a:pPr>
              <a:r>
                <a:rPr lang="en-US" sz="3905">
                  <a:solidFill>
                    <a:srgbClr val="FFFFFF"/>
                  </a:solidFill>
                  <a:latin typeface="Telegraf Ultra-Bold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813440" y="688234"/>
              <a:ext cx="5015005" cy="83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28"/>
                </a:lnSpc>
              </a:pPr>
              <a:r>
                <a:rPr lang="en-US" sz="3734">
                  <a:solidFill>
                    <a:srgbClr val="000000"/>
                  </a:solidFill>
                  <a:latin typeface="Canva Sans Bold"/>
                </a:rPr>
                <a:t>Server Pollution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4125153" y="1535759"/>
            <a:ext cx="1302176" cy="1256600"/>
          </a:xfrm>
          <a:custGeom>
            <a:avLst/>
            <a:gdLst/>
            <a:ahLst/>
            <a:cxnLst/>
            <a:rect l="l" t="t" r="r" b="b"/>
            <a:pathLst>
              <a:path w="1302176" h="1256600">
                <a:moveTo>
                  <a:pt x="0" y="0"/>
                </a:moveTo>
                <a:lnTo>
                  <a:pt x="1302176" y="0"/>
                </a:lnTo>
                <a:lnTo>
                  <a:pt x="1302176" y="1256600"/>
                </a:lnTo>
                <a:lnTo>
                  <a:pt x="0" y="1256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 flipV="1">
            <a:off x="-2999678" y="-931398"/>
            <a:ext cx="10287000" cy="9078278"/>
          </a:xfrm>
          <a:custGeom>
            <a:avLst/>
            <a:gdLst/>
            <a:ahLst/>
            <a:cxnLst/>
            <a:rect l="l" t="t" r="r" b="b"/>
            <a:pathLst>
              <a:path w="10287000" h="9078278">
                <a:moveTo>
                  <a:pt x="0" y="9078278"/>
                </a:moveTo>
                <a:lnTo>
                  <a:pt x="10287000" y="9078278"/>
                </a:lnTo>
                <a:lnTo>
                  <a:pt x="10287000" y="0"/>
                </a:lnTo>
                <a:lnTo>
                  <a:pt x="0" y="0"/>
                </a:lnTo>
                <a:lnTo>
                  <a:pt x="0" y="9078278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 flipV="1">
            <a:off x="16869573" y="8399696"/>
            <a:ext cx="2287559" cy="2296169"/>
          </a:xfrm>
          <a:custGeom>
            <a:avLst/>
            <a:gdLst/>
            <a:ahLst/>
            <a:cxnLst/>
            <a:rect l="l" t="t" r="r" b="b"/>
            <a:pathLst>
              <a:path w="2287559" h="2296169">
                <a:moveTo>
                  <a:pt x="0" y="2296169"/>
                </a:moveTo>
                <a:lnTo>
                  <a:pt x="2287559" y="2296169"/>
                </a:lnTo>
                <a:lnTo>
                  <a:pt x="2287559" y="0"/>
                </a:lnTo>
                <a:lnTo>
                  <a:pt x="0" y="0"/>
                </a:lnTo>
                <a:lnTo>
                  <a:pt x="0" y="2296169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9223" y="2281286"/>
            <a:ext cx="2009554" cy="2006339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56D78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139223" y="4807141"/>
            <a:ext cx="2009554" cy="200633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8139223" y="4516556"/>
            <a:ext cx="2009554" cy="2006339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48181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8139223" y="7042411"/>
            <a:ext cx="2009554" cy="2006339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890B2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2281286"/>
            <a:ext cx="6881975" cy="2006670"/>
            <a:chOff x="0" y="0"/>
            <a:chExt cx="1812537" cy="528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12537" cy="528506"/>
            </a:xfrm>
            <a:custGeom>
              <a:avLst/>
              <a:gdLst/>
              <a:ahLst/>
              <a:cxnLst/>
              <a:rect l="l" t="t" r="r" b="b"/>
              <a:pathLst>
                <a:path w="1812537" h="528506">
                  <a:moveTo>
                    <a:pt x="0" y="0"/>
                  </a:moveTo>
                  <a:lnTo>
                    <a:pt x="1812537" y="0"/>
                  </a:lnTo>
                  <a:lnTo>
                    <a:pt x="1812537" y="528506"/>
                  </a:lnTo>
                  <a:lnTo>
                    <a:pt x="0" y="528506"/>
                  </a:lnTo>
                  <a:close/>
                </a:path>
              </a:pathLst>
            </a:custGeom>
            <a:solidFill>
              <a:srgbClr val="DEEFE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12537" cy="566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77377" y="4516556"/>
            <a:ext cx="6881975" cy="2006670"/>
            <a:chOff x="0" y="0"/>
            <a:chExt cx="1812537" cy="5285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2537" cy="528506"/>
            </a:xfrm>
            <a:custGeom>
              <a:avLst/>
              <a:gdLst/>
              <a:ahLst/>
              <a:cxnLst/>
              <a:rect l="l" t="t" r="r" b="b"/>
              <a:pathLst>
                <a:path w="1812537" h="528506">
                  <a:moveTo>
                    <a:pt x="0" y="0"/>
                  </a:moveTo>
                  <a:lnTo>
                    <a:pt x="1812537" y="0"/>
                  </a:lnTo>
                  <a:lnTo>
                    <a:pt x="1812537" y="528506"/>
                  </a:lnTo>
                  <a:lnTo>
                    <a:pt x="0" y="528506"/>
                  </a:lnTo>
                  <a:close/>
                </a:path>
              </a:pathLst>
            </a:custGeom>
            <a:solidFill>
              <a:srgbClr val="DEEFE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812537" cy="566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4806811"/>
            <a:ext cx="6881975" cy="2006670"/>
            <a:chOff x="0" y="0"/>
            <a:chExt cx="1812537" cy="5285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12537" cy="528506"/>
            </a:xfrm>
            <a:custGeom>
              <a:avLst/>
              <a:gdLst/>
              <a:ahLst/>
              <a:cxnLst/>
              <a:rect l="l" t="t" r="r" b="b"/>
              <a:pathLst>
                <a:path w="1812537" h="528506">
                  <a:moveTo>
                    <a:pt x="0" y="0"/>
                  </a:moveTo>
                  <a:lnTo>
                    <a:pt x="1812537" y="0"/>
                  </a:lnTo>
                  <a:lnTo>
                    <a:pt x="1812537" y="528506"/>
                  </a:lnTo>
                  <a:lnTo>
                    <a:pt x="0" y="528506"/>
                  </a:lnTo>
                  <a:close/>
                </a:path>
              </a:pathLst>
            </a:custGeom>
            <a:solidFill>
              <a:srgbClr val="DEEFE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812537" cy="566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77377" y="7042080"/>
            <a:ext cx="6881975" cy="2006670"/>
            <a:chOff x="0" y="0"/>
            <a:chExt cx="1812537" cy="5285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12537" cy="528506"/>
            </a:xfrm>
            <a:custGeom>
              <a:avLst/>
              <a:gdLst/>
              <a:ahLst/>
              <a:cxnLst/>
              <a:rect l="l" t="t" r="r" b="b"/>
              <a:pathLst>
                <a:path w="1812537" h="528506">
                  <a:moveTo>
                    <a:pt x="0" y="0"/>
                  </a:moveTo>
                  <a:lnTo>
                    <a:pt x="1812537" y="0"/>
                  </a:lnTo>
                  <a:lnTo>
                    <a:pt x="1812537" y="528506"/>
                  </a:lnTo>
                  <a:lnTo>
                    <a:pt x="0" y="528506"/>
                  </a:lnTo>
                  <a:close/>
                </a:path>
              </a:pathLst>
            </a:custGeom>
            <a:solidFill>
              <a:srgbClr val="DEEFE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812537" cy="566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221921" y="1437879"/>
            <a:ext cx="5628229" cy="176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SWOT</a:t>
            </a:r>
          </a:p>
          <a:p>
            <a:pPr algn="r"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Analysis</a:t>
            </a:r>
          </a:p>
        </p:txBody>
      </p:sp>
      <p:sp>
        <p:nvSpPr>
          <p:cNvPr id="23" name="Freeform 23"/>
          <p:cNvSpPr/>
          <p:nvPr/>
        </p:nvSpPr>
        <p:spPr>
          <a:xfrm rot="5400000">
            <a:off x="11587929" y="-30168"/>
            <a:ext cx="1677177" cy="2783696"/>
          </a:xfrm>
          <a:custGeom>
            <a:avLst/>
            <a:gdLst/>
            <a:ahLst/>
            <a:cxnLst/>
            <a:rect l="l" t="t" r="r" b="b"/>
            <a:pathLst>
              <a:path w="1677177" h="2783696">
                <a:moveTo>
                  <a:pt x="0" y="0"/>
                </a:moveTo>
                <a:lnTo>
                  <a:pt x="1677176" y="0"/>
                </a:lnTo>
                <a:lnTo>
                  <a:pt x="1677176" y="2783695"/>
                </a:lnTo>
                <a:lnTo>
                  <a:pt x="0" y="2783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flipH="1">
            <a:off x="-15156" y="6813480"/>
            <a:ext cx="4484844" cy="3957875"/>
          </a:xfrm>
          <a:custGeom>
            <a:avLst/>
            <a:gdLst/>
            <a:ahLst/>
            <a:cxnLst/>
            <a:rect l="l" t="t" r="r" b="b"/>
            <a:pathLst>
              <a:path w="4484844" h="3957875">
                <a:moveTo>
                  <a:pt x="4484844" y="0"/>
                </a:moveTo>
                <a:lnTo>
                  <a:pt x="0" y="0"/>
                </a:lnTo>
                <a:lnTo>
                  <a:pt x="0" y="3957875"/>
                </a:lnTo>
                <a:lnTo>
                  <a:pt x="4484844" y="3957875"/>
                </a:lnTo>
                <a:lnTo>
                  <a:pt x="44848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400000">
            <a:off x="1572693" y="225759"/>
            <a:ext cx="517897" cy="1605882"/>
          </a:xfrm>
          <a:custGeom>
            <a:avLst/>
            <a:gdLst/>
            <a:ahLst/>
            <a:cxnLst/>
            <a:rect l="l" t="t" r="r" b="b"/>
            <a:pathLst>
              <a:path w="517897" h="1605882">
                <a:moveTo>
                  <a:pt x="0" y="0"/>
                </a:moveTo>
                <a:lnTo>
                  <a:pt x="517896" y="0"/>
                </a:lnTo>
                <a:lnTo>
                  <a:pt x="517896" y="1605882"/>
                </a:lnTo>
                <a:lnTo>
                  <a:pt x="0" y="16058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063023" y="2993954"/>
            <a:ext cx="117932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000000"/>
                </a:solidFill>
                <a:latin typeface="Source Sans Pro Bold"/>
              </a:rPr>
              <a:t>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69455" y="4440356"/>
            <a:ext cx="117932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000000"/>
                </a:solidFill>
                <a:latin typeface="Source Sans Pro Bold"/>
              </a:rPr>
              <a:t>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63023" y="5509953"/>
            <a:ext cx="117932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000000"/>
                </a:solidFill>
                <a:latin typeface="Source Sans Pro Bold"/>
              </a:rPr>
              <a:t>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69455" y="6956355"/>
            <a:ext cx="117932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000000"/>
                </a:solidFill>
                <a:latin typeface="Source Sans Pro Bold"/>
              </a:rPr>
              <a:t>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3738" y="2281286"/>
            <a:ext cx="348170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2333"/>
                </a:solidFill>
                <a:latin typeface="Open Sans Bold"/>
              </a:rPr>
              <a:t>Strengths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3738" y="4806811"/>
            <a:ext cx="456302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2333"/>
                </a:solidFill>
                <a:latin typeface="Open Sans Bold"/>
              </a:rPr>
              <a:t>Opportunities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23293" y="4516556"/>
            <a:ext cx="348170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2333"/>
                </a:solidFill>
                <a:latin typeface="Open Sans Bold"/>
              </a:rPr>
              <a:t>Weaknesses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623293" y="7042080"/>
            <a:ext cx="348170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2333"/>
                </a:solidFill>
                <a:latin typeface="Open Sans Bold"/>
              </a:rPr>
              <a:t>Threats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2884406"/>
            <a:ext cx="666172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2333"/>
                </a:solidFill>
                <a:latin typeface="Open Sans"/>
              </a:rPr>
              <a:t>Market-knowledge</a:t>
            </a:r>
          </a:p>
          <a:p>
            <a:pPr marL="561342" lvl="1" indent="-28067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2333"/>
                </a:solidFill>
                <a:latin typeface="Open Sans"/>
              </a:rPr>
              <a:t>Innovative thinking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77377" y="5133975"/>
            <a:ext cx="682548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2333"/>
                </a:solidFill>
                <a:latin typeface="Open Sans"/>
              </a:rPr>
              <a:t>Lack of programming skills</a:t>
            </a:r>
          </a:p>
          <a:p>
            <a:pPr marL="561342" lvl="1" indent="-28067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2333"/>
                </a:solidFill>
                <a:latin typeface="Open Sans"/>
              </a:rPr>
              <a:t>Lack of app development skills</a:t>
            </a:r>
          </a:p>
          <a:p>
            <a:pPr marL="561342" lvl="1" indent="-28067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2333"/>
                </a:solidFill>
                <a:latin typeface="Open Sans"/>
              </a:rPr>
              <a:t>No prior experience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377377" y="7661205"/>
            <a:ext cx="682548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2333"/>
                </a:solidFill>
                <a:latin typeface="Open Sans"/>
              </a:rPr>
              <a:t>Funding</a:t>
            </a:r>
          </a:p>
          <a:p>
            <a:pPr marL="561342" lvl="1" indent="-28067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2333"/>
                </a:solidFill>
                <a:latin typeface="Open Sans"/>
              </a:rPr>
              <a:t>Riot license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5510201"/>
            <a:ext cx="682548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2333"/>
                </a:solidFill>
                <a:latin typeface="Open Sans"/>
              </a:rPr>
              <a:t>Existing market, modified idea</a:t>
            </a:r>
          </a:p>
          <a:p>
            <a:pPr marL="561342" lvl="1" indent="-28067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2333"/>
                </a:solidFill>
                <a:latin typeface="Open Sans"/>
              </a:rPr>
              <a:t>AI-development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641192" y="3853291"/>
            <a:ext cx="1736716" cy="2563418"/>
          </a:xfrm>
          <a:custGeom>
            <a:avLst/>
            <a:gdLst/>
            <a:ahLst/>
            <a:cxnLst/>
            <a:rect l="l" t="t" r="r" b="b"/>
            <a:pathLst>
              <a:path w="1736716" h="2563418">
                <a:moveTo>
                  <a:pt x="0" y="0"/>
                </a:moveTo>
                <a:lnTo>
                  <a:pt x="1736716" y="0"/>
                </a:lnTo>
                <a:lnTo>
                  <a:pt x="1736716" y="2563418"/>
                </a:lnTo>
                <a:lnTo>
                  <a:pt x="0" y="256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6641192" y="5928266"/>
            <a:ext cx="1736716" cy="2563418"/>
          </a:xfrm>
          <a:custGeom>
            <a:avLst/>
            <a:gdLst/>
            <a:ahLst/>
            <a:cxnLst/>
            <a:rect l="l" t="t" r="r" b="b"/>
            <a:pathLst>
              <a:path w="1736716" h="2563418">
                <a:moveTo>
                  <a:pt x="0" y="0"/>
                </a:moveTo>
                <a:lnTo>
                  <a:pt x="1736716" y="0"/>
                </a:lnTo>
                <a:lnTo>
                  <a:pt x="1736716" y="2563418"/>
                </a:lnTo>
                <a:lnTo>
                  <a:pt x="0" y="256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9384042" y="2625841"/>
            <a:ext cx="1736716" cy="2563418"/>
          </a:xfrm>
          <a:custGeom>
            <a:avLst/>
            <a:gdLst/>
            <a:ahLst/>
            <a:cxnLst/>
            <a:rect l="l" t="t" r="r" b="b"/>
            <a:pathLst>
              <a:path w="1736716" h="2563418">
                <a:moveTo>
                  <a:pt x="0" y="0"/>
                </a:moveTo>
                <a:lnTo>
                  <a:pt x="1736716" y="0"/>
                </a:lnTo>
                <a:lnTo>
                  <a:pt x="1736716" y="2563418"/>
                </a:lnTo>
                <a:lnTo>
                  <a:pt x="0" y="2563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9384042" y="4700816"/>
            <a:ext cx="1736716" cy="2563418"/>
          </a:xfrm>
          <a:custGeom>
            <a:avLst/>
            <a:gdLst/>
            <a:ahLst/>
            <a:cxnLst/>
            <a:rect l="l" t="t" r="r" b="b"/>
            <a:pathLst>
              <a:path w="1736716" h="2563418">
                <a:moveTo>
                  <a:pt x="0" y="0"/>
                </a:moveTo>
                <a:lnTo>
                  <a:pt x="1736716" y="0"/>
                </a:lnTo>
                <a:lnTo>
                  <a:pt x="1736716" y="2563418"/>
                </a:lnTo>
                <a:lnTo>
                  <a:pt x="0" y="256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47550" y="2896317"/>
            <a:ext cx="4239547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5D785"/>
                </a:solidFill>
                <a:latin typeface="Open Sans"/>
              </a:rPr>
              <a:t>Key points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15084" y="3681808"/>
            <a:ext cx="57723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League of Legends AI tool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All in one app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14675239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0"/>
                </a:moveTo>
                <a:lnTo>
                  <a:pt x="3838259" y="0"/>
                </a:lnTo>
                <a:lnTo>
                  <a:pt x="3838259" y="3387263"/>
                </a:lnTo>
                <a:lnTo>
                  <a:pt x="0" y="3387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-225498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3387263"/>
                </a:moveTo>
                <a:lnTo>
                  <a:pt x="3838259" y="3387263"/>
                </a:lnTo>
                <a:lnTo>
                  <a:pt x="3838259" y="0"/>
                </a:lnTo>
                <a:lnTo>
                  <a:pt x="0" y="0"/>
                </a:lnTo>
                <a:lnTo>
                  <a:pt x="0" y="338726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83522" y="1099017"/>
            <a:ext cx="564442" cy="542570"/>
          </a:xfrm>
          <a:custGeom>
            <a:avLst/>
            <a:gdLst/>
            <a:ahLst/>
            <a:cxnLst/>
            <a:rect l="l" t="t" r="r" b="b"/>
            <a:pathLst>
              <a:path w="564442" h="542570">
                <a:moveTo>
                  <a:pt x="0" y="0"/>
                </a:moveTo>
                <a:lnTo>
                  <a:pt x="564442" y="0"/>
                </a:lnTo>
                <a:lnTo>
                  <a:pt x="564442" y="542570"/>
                </a:lnTo>
                <a:lnTo>
                  <a:pt x="0" y="542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87070" y="5556650"/>
            <a:ext cx="784967" cy="784967"/>
          </a:xfrm>
          <a:custGeom>
            <a:avLst/>
            <a:gdLst/>
            <a:ahLst/>
            <a:cxnLst/>
            <a:rect l="l" t="t" r="r" b="b"/>
            <a:pathLst>
              <a:path w="784967" h="784967">
                <a:moveTo>
                  <a:pt x="0" y="0"/>
                </a:moveTo>
                <a:lnTo>
                  <a:pt x="784967" y="0"/>
                </a:lnTo>
                <a:lnTo>
                  <a:pt x="784967" y="784967"/>
                </a:lnTo>
                <a:lnTo>
                  <a:pt x="0" y="78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60767" y="6831833"/>
            <a:ext cx="872316" cy="698943"/>
          </a:xfrm>
          <a:custGeom>
            <a:avLst/>
            <a:gdLst/>
            <a:ahLst/>
            <a:cxnLst/>
            <a:rect l="l" t="t" r="r" b="b"/>
            <a:pathLst>
              <a:path w="872316" h="698943">
                <a:moveTo>
                  <a:pt x="0" y="0"/>
                </a:moveTo>
                <a:lnTo>
                  <a:pt x="872316" y="0"/>
                </a:lnTo>
                <a:lnTo>
                  <a:pt x="872316" y="698943"/>
                </a:lnTo>
                <a:lnTo>
                  <a:pt x="0" y="6989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87070" y="3516441"/>
            <a:ext cx="777328" cy="782217"/>
          </a:xfrm>
          <a:custGeom>
            <a:avLst/>
            <a:gdLst/>
            <a:ahLst/>
            <a:cxnLst/>
            <a:rect l="l" t="t" r="r" b="b"/>
            <a:pathLst>
              <a:path w="777328" h="782217">
                <a:moveTo>
                  <a:pt x="0" y="0"/>
                </a:moveTo>
                <a:lnTo>
                  <a:pt x="777328" y="0"/>
                </a:lnTo>
                <a:lnTo>
                  <a:pt x="777328" y="782218"/>
                </a:lnTo>
                <a:lnTo>
                  <a:pt x="0" y="7822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64460" y="4697569"/>
            <a:ext cx="768623" cy="891863"/>
          </a:xfrm>
          <a:custGeom>
            <a:avLst/>
            <a:gdLst/>
            <a:ahLst/>
            <a:cxnLst/>
            <a:rect l="l" t="t" r="r" b="b"/>
            <a:pathLst>
              <a:path w="768623" h="891863">
                <a:moveTo>
                  <a:pt x="0" y="0"/>
                </a:moveTo>
                <a:lnTo>
                  <a:pt x="768623" y="0"/>
                </a:lnTo>
                <a:lnTo>
                  <a:pt x="768623" y="891862"/>
                </a:lnTo>
                <a:lnTo>
                  <a:pt x="0" y="8918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05412" y="4410792"/>
            <a:ext cx="464145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5D785"/>
                </a:solidFill>
                <a:latin typeface="Open Sans"/>
              </a:rPr>
              <a:t>Marketing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14116" y="942803"/>
            <a:ext cx="831692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>
                <a:solidFill>
                  <a:srgbClr val="56D785"/>
                </a:solidFill>
                <a:latin typeface="Source Sans Pro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47550" y="5367733"/>
            <a:ext cx="3890853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5D785"/>
                </a:solidFill>
                <a:latin typeface="Open Sans"/>
              </a:rPr>
              <a:t>Organization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4387" y="6341617"/>
            <a:ext cx="446047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5D785"/>
                </a:solidFill>
                <a:latin typeface="Open Sans"/>
              </a:rPr>
              <a:t>Financials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15084" y="6054922"/>
            <a:ext cx="490447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Need developers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2387" y="7029316"/>
            <a:ext cx="490447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High startup cost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High potential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2387" y="5099450"/>
            <a:ext cx="490447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Massive market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Target Asia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4810" y="-2049874"/>
            <a:ext cx="4084374" cy="4099748"/>
          </a:xfrm>
          <a:custGeom>
            <a:avLst/>
            <a:gdLst/>
            <a:ahLst/>
            <a:cxnLst/>
            <a:rect l="l" t="t" r="r" b="b"/>
            <a:pathLst>
              <a:path w="4084374" h="4099748">
                <a:moveTo>
                  <a:pt x="0" y="0"/>
                </a:moveTo>
                <a:lnTo>
                  <a:pt x="4084374" y="0"/>
                </a:lnTo>
                <a:lnTo>
                  <a:pt x="4084374" y="4099748"/>
                </a:lnTo>
                <a:lnTo>
                  <a:pt x="0" y="4099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066641" y="263485"/>
            <a:ext cx="4484844" cy="3957875"/>
          </a:xfrm>
          <a:custGeom>
            <a:avLst/>
            <a:gdLst/>
            <a:ahLst/>
            <a:cxnLst/>
            <a:rect l="l" t="t" r="r" b="b"/>
            <a:pathLst>
              <a:path w="4484844" h="3957875">
                <a:moveTo>
                  <a:pt x="0" y="0"/>
                </a:moveTo>
                <a:lnTo>
                  <a:pt x="4484844" y="0"/>
                </a:lnTo>
                <a:lnTo>
                  <a:pt x="4484844" y="3957874"/>
                </a:lnTo>
                <a:lnTo>
                  <a:pt x="0" y="3957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77335" y="3779839"/>
            <a:ext cx="4764091" cy="197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87"/>
              </a:lnSpc>
            </a:pPr>
            <a:r>
              <a:rPr lang="en-US" sz="11562">
                <a:solidFill>
                  <a:srgbClr val="DEEFE7"/>
                </a:solidFill>
                <a:latin typeface="Source Sans Pro Bold"/>
              </a:rPr>
              <a:t>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2716" y="2375101"/>
            <a:ext cx="9041217" cy="197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87"/>
              </a:lnSpc>
            </a:pPr>
            <a:r>
              <a:rPr lang="en-US" sz="11562">
                <a:solidFill>
                  <a:srgbClr val="4DEC88"/>
                </a:solidFill>
                <a:latin typeface="Source Sans Pro Bold"/>
              </a:rPr>
              <a:t>THANK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92716" y="6123180"/>
            <a:ext cx="2422083" cy="672731"/>
            <a:chOff x="0" y="0"/>
            <a:chExt cx="3229445" cy="896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6975" cy="896975"/>
            </a:xfrm>
            <a:custGeom>
              <a:avLst/>
              <a:gdLst/>
              <a:ahLst/>
              <a:cxnLst/>
              <a:rect l="l" t="t" r="r" b="b"/>
              <a:pathLst>
                <a:path w="896975" h="896975">
                  <a:moveTo>
                    <a:pt x="0" y="0"/>
                  </a:moveTo>
                  <a:lnTo>
                    <a:pt x="896975" y="0"/>
                  </a:lnTo>
                  <a:lnTo>
                    <a:pt x="896975" y="896975"/>
                  </a:lnTo>
                  <a:lnTo>
                    <a:pt x="0" y="896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183115" y="50464"/>
              <a:ext cx="2046330" cy="7365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05"/>
                </a:lnSpc>
              </a:pPr>
              <a:r>
                <a:rPr lang="en-US" sz="3289" dirty="0">
                  <a:solidFill>
                    <a:srgbClr val="FFFFFF"/>
                  </a:solidFill>
                  <a:latin typeface="Source Sans Pro"/>
                </a:rPr>
                <a:t>Maok.AI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92716" y="6991149"/>
            <a:ext cx="3573442" cy="672731"/>
            <a:chOff x="0" y="0"/>
            <a:chExt cx="4764590" cy="896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6975" cy="896975"/>
            </a:xfrm>
            <a:custGeom>
              <a:avLst/>
              <a:gdLst/>
              <a:ahLst/>
              <a:cxnLst/>
              <a:rect l="l" t="t" r="r" b="b"/>
              <a:pathLst>
                <a:path w="896975" h="896975">
                  <a:moveTo>
                    <a:pt x="0" y="0"/>
                  </a:moveTo>
                  <a:lnTo>
                    <a:pt x="896975" y="0"/>
                  </a:lnTo>
                  <a:lnTo>
                    <a:pt x="896975" y="896975"/>
                  </a:lnTo>
                  <a:lnTo>
                    <a:pt x="0" y="896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162291" y="48252"/>
              <a:ext cx="3602299" cy="736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05"/>
                </a:lnSpc>
              </a:pPr>
              <a:r>
                <a:rPr lang="en-US" sz="3289" dirty="0">
                  <a:solidFill>
                    <a:srgbClr val="FFFFFF"/>
                  </a:solidFill>
                  <a:latin typeface="Source Sans Pro"/>
                </a:rPr>
                <a:t>+12 34 56 78 90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716" y="7946329"/>
            <a:ext cx="4250884" cy="672731"/>
            <a:chOff x="0" y="0"/>
            <a:chExt cx="5667845" cy="896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6975" cy="896975"/>
            </a:xfrm>
            <a:custGeom>
              <a:avLst/>
              <a:gdLst/>
              <a:ahLst/>
              <a:cxnLst/>
              <a:rect l="l" t="t" r="r" b="b"/>
              <a:pathLst>
                <a:path w="896975" h="896975">
                  <a:moveTo>
                    <a:pt x="0" y="0"/>
                  </a:moveTo>
                  <a:lnTo>
                    <a:pt x="896975" y="0"/>
                  </a:lnTo>
                  <a:lnTo>
                    <a:pt x="896975" y="896975"/>
                  </a:lnTo>
                  <a:lnTo>
                    <a:pt x="0" y="896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160763" y="48025"/>
              <a:ext cx="4507082" cy="7365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05"/>
                </a:lnSpc>
              </a:pPr>
              <a:r>
                <a:rPr lang="en-US" sz="3289" dirty="0">
                  <a:solidFill>
                    <a:srgbClr val="FFFFFF"/>
                  </a:solidFill>
                  <a:latin typeface="Source Sans Pro"/>
                </a:rPr>
                <a:t>MaokAI@mail.com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92716" y="8814297"/>
            <a:ext cx="6841683" cy="672731"/>
            <a:chOff x="0" y="0"/>
            <a:chExt cx="9122244" cy="896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96975" cy="896975"/>
            </a:xfrm>
            <a:custGeom>
              <a:avLst/>
              <a:gdLst/>
              <a:ahLst/>
              <a:cxnLst/>
              <a:rect l="l" t="t" r="r" b="b"/>
              <a:pathLst>
                <a:path w="896975" h="896975">
                  <a:moveTo>
                    <a:pt x="0" y="0"/>
                  </a:moveTo>
                  <a:lnTo>
                    <a:pt x="896975" y="0"/>
                  </a:lnTo>
                  <a:lnTo>
                    <a:pt x="896975" y="896975"/>
                  </a:lnTo>
                  <a:lnTo>
                    <a:pt x="0" y="896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132347" y="48252"/>
              <a:ext cx="7989897" cy="7365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05"/>
                </a:lnSpc>
              </a:pPr>
              <a:r>
                <a:rPr lang="en-US" sz="3289" dirty="0">
                  <a:solidFill>
                    <a:srgbClr val="FFFFFF"/>
                  </a:solidFill>
                  <a:latin typeface="Source Sans Pro"/>
                </a:rPr>
                <a:t>Jon </a:t>
              </a:r>
              <a:r>
                <a:rPr lang="en-US" sz="3289" dirty="0" err="1">
                  <a:solidFill>
                    <a:srgbClr val="FFFFFF"/>
                  </a:solidFill>
                  <a:latin typeface="Source Sans Pro"/>
                </a:rPr>
                <a:t>Lilletuns</a:t>
              </a:r>
              <a:r>
                <a:rPr lang="en-US" sz="3289" dirty="0">
                  <a:solidFill>
                    <a:srgbClr val="FFFFFF"/>
                  </a:solidFill>
                  <a:latin typeface="Source Sans Pro"/>
                </a:rPr>
                <a:t> </a:t>
              </a:r>
              <a:r>
                <a:rPr lang="en-US" sz="3289" dirty="0" err="1">
                  <a:solidFill>
                    <a:srgbClr val="FFFFFF"/>
                  </a:solidFill>
                  <a:latin typeface="Source Sans Pro"/>
                </a:rPr>
                <a:t>vei</a:t>
              </a:r>
              <a:r>
                <a:rPr lang="en-US" sz="3289" dirty="0">
                  <a:solidFill>
                    <a:srgbClr val="FFFFFF"/>
                  </a:solidFill>
                  <a:latin typeface="Source Sans Pro"/>
                </a:rPr>
                <a:t> 9, 4879 </a:t>
              </a:r>
              <a:r>
                <a:rPr lang="en-US" sz="3289" dirty="0" err="1">
                  <a:solidFill>
                    <a:srgbClr val="FFFFFF"/>
                  </a:solidFill>
                  <a:latin typeface="Source Sans Pro"/>
                </a:rPr>
                <a:t>Grimstad</a:t>
              </a:r>
              <a:endParaRPr lang="en-US" sz="3289" dirty="0">
                <a:solidFill>
                  <a:srgbClr val="FFFFFF"/>
                </a:solidFill>
                <a:latin typeface="Source Sans Pro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92716" y="2422373"/>
            <a:ext cx="1799838" cy="343605"/>
          </a:xfrm>
          <a:custGeom>
            <a:avLst/>
            <a:gdLst/>
            <a:ahLst/>
            <a:cxnLst/>
            <a:rect l="l" t="t" r="r" b="b"/>
            <a:pathLst>
              <a:path w="1799838" h="343605">
                <a:moveTo>
                  <a:pt x="0" y="0"/>
                </a:moveTo>
                <a:lnTo>
                  <a:pt x="1799837" y="0"/>
                </a:lnTo>
                <a:lnTo>
                  <a:pt x="1799837" y="343605"/>
                </a:lnTo>
                <a:lnTo>
                  <a:pt x="0" y="3436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003387" y="1166526"/>
            <a:ext cx="7953981" cy="7953949"/>
            <a:chOff x="0" y="0"/>
            <a:chExt cx="10605308" cy="10605265"/>
          </a:xfrm>
        </p:grpSpPr>
        <p:sp>
          <p:nvSpPr>
            <p:cNvPr id="20" name="Freeform 20"/>
            <p:cNvSpPr/>
            <p:nvPr/>
          </p:nvSpPr>
          <p:spPr>
            <a:xfrm>
              <a:off x="1075346" y="616337"/>
              <a:ext cx="9372592" cy="9372592"/>
            </a:xfrm>
            <a:custGeom>
              <a:avLst/>
              <a:gdLst/>
              <a:ahLst/>
              <a:cxnLst/>
              <a:rect l="l" t="t" r="r" b="b"/>
              <a:pathLst>
                <a:path w="9372592" h="9372592">
                  <a:moveTo>
                    <a:pt x="0" y="0"/>
                  </a:moveTo>
                  <a:lnTo>
                    <a:pt x="9372592" y="0"/>
                  </a:lnTo>
                  <a:lnTo>
                    <a:pt x="9372592" y="9372591"/>
                  </a:lnTo>
                  <a:lnTo>
                    <a:pt x="0" y="9372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10605308" cy="10605265"/>
              <a:chOff x="0" y="0"/>
              <a:chExt cx="6350000" cy="63499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05251" y="123191"/>
            <a:ext cx="1063766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4DEC88"/>
                </a:solidFill>
                <a:latin typeface="Source Sans Pro Bold"/>
              </a:rPr>
              <a:t>IMAGE </a:t>
            </a:r>
            <a:r>
              <a:rPr lang="en-US" sz="8000" dirty="0">
                <a:solidFill>
                  <a:srgbClr val="FFFFFF"/>
                </a:solidFill>
                <a:latin typeface="Source Sans Pro Bold"/>
              </a:rPr>
              <a:t>SOURCES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-1500028" y="-2230704"/>
            <a:ext cx="4084374" cy="4099748"/>
          </a:xfrm>
          <a:custGeom>
            <a:avLst/>
            <a:gdLst/>
            <a:ahLst/>
            <a:cxnLst/>
            <a:rect l="l" t="t" r="r" b="b"/>
            <a:pathLst>
              <a:path w="4084374" h="4099748">
                <a:moveTo>
                  <a:pt x="0" y="0"/>
                </a:moveTo>
                <a:lnTo>
                  <a:pt x="4084374" y="0"/>
                </a:lnTo>
                <a:lnTo>
                  <a:pt x="4084374" y="4099747"/>
                </a:lnTo>
                <a:lnTo>
                  <a:pt x="0" y="40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49742" y="6899737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0"/>
                </a:moveTo>
                <a:lnTo>
                  <a:pt x="3838258" y="0"/>
                </a:lnTo>
                <a:lnTo>
                  <a:pt x="3838258" y="3387263"/>
                </a:lnTo>
                <a:lnTo>
                  <a:pt x="0" y="338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2033" y="1485900"/>
            <a:ext cx="15340171" cy="872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Open Sans"/>
              </a:rPr>
              <a:t>Slide 4: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Porofessor.gg - APK Download for Android. (n.d.). Porofessor-Gg.en.aptoide.com. Retrieved March 25, 2024, from https://porofessor-gg.en.aptoide.com/app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Blitz Press – Medium. (n.d.). Medium. Retrieved March 25, 2024, from https://medium.com/blitz-press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U.GG - Desktop App for Mac, Windows (PC), Linux.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WebCatalog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Retrieved March 25, 2024, from https://webcatalog.io/en/apps/u-gg/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Install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Mobalytics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on Ubuntu using the Snap Store.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Snapcraft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Retrieved March 25, 2024, from https://snapcraft.io/install/mobalytics-desktop/ubuntu</a:t>
            </a:r>
          </a:p>
          <a:p>
            <a:endParaRPr lang="en-US" sz="900" dirty="0">
              <a:solidFill>
                <a:srgbClr val="FFFFFF"/>
              </a:solidFill>
              <a:latin typeface="Open Sans"/>
            </a:endParaRPr>
          </a:p>
          <a:p>
            <a:r>
              <a:rPr lang="en-US" sz="900" dirty="0">
                <a:solidFill>
                  <a:srgbClr val="FFFFFF"/>
                </a:solidFill>
                <a:latin typeface="Open Sans"/>
              </a:rPr>
              <a:t>Slide 5: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Blitz Press – Medium. (n.d.). Medium. Retrieved March 25, 2024, from https://medium.com/blitz-press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Install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Mobalytics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on Ubuntu using the Snap Store.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Snapcraft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Retrieved March 25, 2024, from https://snapcraft.io/install/mobalytics-desktop/ubuntu</a:t>
            </a:r>
          </a:p>
          <a:p>
            <a:endParaRPr lang="en-US" sz="900" dirty="0">
              <a:solidFill>
                <a:srgbClr val="FFFFFF"/>
              </a:solidFill>
              <a:latin typeface="Open Sans"/>
            </a:endParaRPr>
          </a:p>
          <a:p>
            <a:r>
              <a:rPr lang="en-US" sz="900" dirty="0">
                <a:solidFill>
                  <a:srgbClr val="FFFFFF"/>
                </a:solidFill>
                <a:latin typeface="Open Sans"/>
              </a:rPr>
              <a:t>Slide 8: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Wikipedia Contributors. (2019a, March 28). Flag of Brazil. Wikipedia; Wikimedia Foundation. https://en.wikipedia.org/wiki/Flag_of_Brazil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Fil:Flag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of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Australia.svg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– Wikipedia. (2007, April 16). Commons.wikimedia.org. https://no.m.wikipedia.org/wiki/Fil:Flag_of_Australia.svg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Fil:Flag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of the People’s Republic of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China.svg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– Wikipedia. (2021). Wikipedia.org. https://nn.m.wikipedia.org/wiki/Fil:Flag_of_the_People%27s_Republic_of_China.svg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File:Flag of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Europe.svg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- Wikipedia. (n.d.). Commons.wikimedia.org. Retrieved March 25, 2024, from https://en.m.wikipedia.org/wiki/File:Flag_of_Europe.svg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Smith, W. (2019). Flag of Korea, South. In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Encyclopædia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Britannica. https://www.britannica.com/topic/flag-of-South-Korea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Leepson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, M. (2019). Flag of the United States of America. In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Encyclopædia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Britannica. https://www.britannica.com/topic/flag-of-the-United-States-of-America</a:t>
            </a:r>
          </a:p>
          <a:p>
            <a:endParaRPr lang="en-US" sz="900" dirty="0">
              <a:solidFill>
                <a:srgbClr val="FFFFFF"/>
              </a:solidFill>
              <a:latin typeface="Open Sans"/>
            </a:endParaRPr>
          </a:p>
          <a:p>
            <a:r>
              <a:rPr lang="en-US" sz="900" dirty="0">
                <a:solidFill>
                  <a:srgbClr val="FFFFFF"/>
                </a:solidFill>
                <a:latin typeface="Open Sans"/>
              </a:rPr>
              <a:t>Slide 9: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Baiano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Leaguepedia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| League of Legends Esports Wiki. Retrieved March 25, 2024, from https://lol.fandom.com/wiki/Baiano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Broxah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Leaguepedia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| League of Legends Esports Wiki. Retrieved March 25, 2024, from https://lol.fandom.com/wiki/Broxah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Caedrel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Leaguepedia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| League of Legends Esports Wiki. https://lol.fandom.com/wiki/Caedrel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Doublelift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Leaguepedia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| League of Legends Esports Wiki. https://lol.fandom.com/wiki/Doublelift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Faker.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Leaguepedia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| League of Legends Esports Wiki. https://lol.fandom.com/wiki/Faker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Uzi (Jian Zi-Hao).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Leaguepedia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| League of Legends Esports Wiki. Retrieved March 25, 2024, from https://lol.fandom.com/wiki/Uzi_(Jian_Zi-Hao)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Midbeast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Leaguepedia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| League of Legends Esports Wiki. Retrieved March 25, 2024, from https://lol.fandom.com/wiki/Midbeast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CheonGo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Leaguepedia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| League of Legends Esports Wiki. Retrieved March 25, 2024, from https://lol.fandom.com/wiki/CheonGo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Wikipedia Contributors. (2019a, March 28). Flag of Brazil. Wikipedia; Wikimedia Foundation. https://en.wikipedia.org/wiki/Flag_of_Brazil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Fil:Flag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of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Australia.svg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– Wikipedia. (2007, April 16). Commons.wikimedia.org. https://no.m.wikipedia.org/wiki/Fil:Flag_of_Australia.svg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Fil:Flag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of the People’s Republic of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China.svg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– Wikipedia. (2021). Wikipedia.org. https://nn.m.wikipedia.org/wiki/Fil:Flag_of_the_People%27s_Republic_of_China.svg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File:Flag of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Europe.svg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- Wikipedia. (n.d.). Commons.wikimedia.org. Retrieved March 25, 2024, from https://en.m.wikipedia.org/wiki/File:Flag_of_Europe.svg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Smith, W. (2019). Flag of Korea, South. In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Encyclopædia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Britannica. https://www.britannica.com/topic/flag-of-South-Korea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Leepson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, M. (2019). Flag of the United States of America. In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Encyclopædia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Britannica. https://www.britannica.com/topic/flag-of-the-United-States-of-America</a:t>
            </a:r>
          </a:p>
          <a:p>
            <a:endParaRPr lang="en-US" sz="900" dirty="0">
              <a:solidFill>
                <a:srgbClr val="FFFFFF"/>
              </a:solidFill>
              <a:latin typeface="Open Sans"/>
            </a:endParaRPr>
          </a:p>
          <a:p>
            <a:r>
              <a:rPr lang="en-US" sz="900" dirty="0">
                <a:solidFill>
                  <a:srgbClr val="FFFFFF"/>
                </a:solidFill>
                <a:latin typeface="Open Sans"/>
              </a:rPr>
              <a:t>Slide 11: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Download TikTok logo on transparent background.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Vecteezy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https://www.vecteezy.com/vector-art/6057996-tiktok-logo-on-transparent-background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Freer, A. (2023, July 31). X officially launches its Ads Revenue Sharing platform for content creators. Business of Apps. https://www.businessofapps.com/news/x-officially-launches-its-ads-revenue-sharing-platform-for-content-creators/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Wikipedia Contributors. (2018, December 13). Instagram. Wikipedia; Wikimedia Foundation. https://en.wikipedia.org/wiki/Instagram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Youtube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Logo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bilder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–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Bla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gjennom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22,614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arkivbilder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vektorer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og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videoer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(n.d.). Adobe Stock. Retrieved March 25, 2024, from https://stock.adobe.com/no/search?k=youtube+logo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Weibo. (2023, November 11). Wikipedia. https://en.wikipedia.org/wiki/Weibo</a:t>
            </a:r>
          </a:p>
          <a:p>
            <a:endParaRPr lang="en-US" sz="900" dirty="0">
              <a:solidFill>
                <a:srgbClr val="FFFFFF"/>
              </a:solidFill>
              <a:latin typeface="Open Sans"/>
            </a:endParaRPr>
          </a:p>
          <a:p>
            <a:r>
              <a:rPr lang="en-US" sz="900" dirty="0">
                <a:solidFill>
                  <a:srgbClr val="FFFFFF"/>
                </a:solidFill>
                <a:latin typeface="Open Sans"/>
              </a:rPr>
              <a:t>Slide 13: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Wikipedia Contributors. (2019b, December 30). Flag of Bulgaria. Wikipedia; Wikimedia Foundation. https://en.wikipedia.org/wiki/Flag_of_Bulgaria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Wikipedia Contributors. (2018, December 11). Flag of Italy. Wikipedia; Wikimedia Foundation. https://en.wikipedia.org/wiki/Flag_of_Italy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Wikipedia Contributors. (2019, February 6). Flag of Norway. Wikipedia; Wikimedia Foundation. https://en.wikipedia.org/wiki/Flag_of_Norway</a:t>
            </a:r>
          </a:p>
          <a:p>
            <a:endParaRPr lang="en-US" sz="900" dirty="0">
              <a:solidFill>
                <a:srgbClr val="FFFFFF"/>
              </a:solidFill>
              <a:latin typeface="Open Sans"/>
            </a:endParaRPr>
          </a:p>
          <a:p>
            <a:r>
              <a:rPr lang="en-US" sz="900" dirty="0">
                <a:solidFill>
                  <a:srgbClr val="FFFFFF"/>
                </a:solidFill>
                <a:latin typeface="Open Sans"/>
              </a:rPr>
              <a:t>Slide 15: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Memoq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logo - Hungary | Branding design logo, Go logo, ? logo. (n.d.). Pinterest. Retrieved March 25, 2024, from </a:t>
            </a:r>
            <a:r>
              <a:rPr lang="en-US" sz="900" u="sng" dirty="0">
                <a:solidFill>
                  <a:srgbClr val="FFFFFF"/>
                </a:solidFill>
                <a:latin typeface="Open Sans"/>
                <a:hlinkClick r:id="rId6" tooltip="https://in.pinterest.com/pin/memoq-logo-hungary--846817536168174164/"/>
              </a:rPr>
              <a:t>https://in.pinterest.com/pin/memoq-logo-hungary--846817536168174164/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Smartling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Logo PNG Vector (SVG) Free Download.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Seeklogo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Retrieved March 25, 2024, from </a:t>
            </a:r>
            <a:r>
              <a:rPr lang="en-US" sz="900" u="sng" dirty="0">
                <a:solidFill>
                  <a:srgbClr val="FFFFFF"/>
                </a:solidFill>
                <a:latin typeface="Open Sans"/>
                <a:hlinkClick r:id="rId7" tooltip="https://seeklogo.com/vector-logo/339936/smartling"/>
              </a:rPr>
              <a:t>https://seeklogo.com/vector-logo/339936/smartling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Why developers like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Systran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StackShare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Retrieved March 25, 2024, from </a:t>
            </a:r>
            <a:r>
              <a:rPr lang="en-US" sz="900" u="sng" dirty="0">
                <a:solidFill>
                  <a:srgbClr val="FFFFFF"/>
                </a:solidFill>
                <a:latin typeface="Open Sans"/>
                <a:hlinkClick r:id="rId8" tooltip="https://stackshare.io/systran"/>
              </a:rPr>
              <a:t>https://stackshare.io/systran</a:t>
            </a:r>
          </a:p>
          <a:p>
            <a:endParaRPr lang="en-US" sz="900" u="sng" dirty="0">
              <a:solidFill>
                <a:srgbClr val="FFFFFF"/>
              </a:solidFill>
              <a:latin typeface="Open Sans"/>
              <a:hlinkClick r:id="rId8" tooltip="https://stackshare.io/systran"/>
            </a:endParaRPr>
          </a:p>
          <a:p>
            <a:r>
              <a:rPr lang="en-US" sz="900" dirty="0">
                <a:solidFill>
                  <a:srgbClr val="FFFFFF"/>
                </a:solidFill>
                <a:latin typeface="Open Sans"/>
              </a:rPr>
              <a:t>Slide 16 &amp; 17: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Install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Mobalytics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on Ubuntu using the Snap Store.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Snapcraft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Retrieved March 25, 2024, from https://snapcraft.io/install/mobalytics-desktop/ubuntu</a:t>
            </a:r>
          </a:p>
          <a:p>
            <a:endParaRPr lang="en-US" sz="900" dirty="0">
              <a:solidFill>
                <a:srgbClr val="FFFFFF"/>
              </a:solidFill>
              <a:latin typeface="Open Sans"/>
            </a:endParaRPr>
          </a:p>
          <a:p>
            <a:endParaRPr lang="en-US" sz="900" dirty="0">
              <a:solidFill>
                <a:srgbClr val="FFFFFF"/>
              </a:solidFill>
              <a:latin typeface="Open Sans"/>
            </a:endParaRPr>
          </a:p>
          <a:p>
            <a:r>
              <a:rPr lang="en-US" sz="900" dirty="0">
                <a:solidFill>
                  <a:srgbClr val="FFFFFF"/>
                </a:solidFill>
                <a:latin typeface="Open Sans"/>
              </a:rPr>
              <a:t>Slide 21: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Bellwethr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| LinkedIn. (2021, January 17). Www.linkedin.com. https://www.linkedin.com/company/bellwethr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Datatron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Pricing, Features, and Reviews (Mar 2024). (n.d.). Www.softwaresuggest.com. Retrieved March 25, 2024, from https://www.softwaresuggest.com/datatron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 err="1">
                <a:solidFill>
                  <a:srgbClr val="FFFFFF"/>
                </a:solidFill>
                <a:latin typeface="Open Sans"/>
              </a:rPr>
              <a:t>Startupxplore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Gestoos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profile at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Startupxplore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Startupxplore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Retrieved March 25, 2024, from https://startupxplore.com/en/startups/gestoos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Install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Mobalytics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 on Ubuntu using the Snap Store. (n.d.). </a:t>
            </a:r>
            <a:r>
              <a:rPr lang="en-US" sz="900" dirty="0" err="1">
                <a:solidFill>
                  <a:srgbClr val="FFFFFF"/>
                </a:solidFill>
                <a:latin typeface="Open Sans"/>
              </a:rPr>
              <a:t>Snapcraft</a:t>
            </a:r>
            <a:r>
              <a:rPr lang="en-US" sz="900" dirty="0">
                <a:solidFill>
                  <a:srgbClr val="FFFFFF"/>
                </a:solidFill>
                <a:latin typeface="Open Sans"/>
              </a:rPr>
              <a:t>. Retrieved March 25, 2024, from https://snapcraft.io/install/mobalytics-desktop/ubuntu</a:t>
            </a:r>
          </a:p>
          <a:p>
            <a:endParaRPr lang="en-US" sz="900" dirty="0">
              <a:solidFill>
                <a:srgbClr val="FFFFFF"/>
              </a:solidFill>
              <a:latin typeface="Open Sans"/>
            </a:endParaRPr>
          </a:p>
          <a:p>
            <a:r>
              <a:rPr lang="en-US" sz="900" dirty="0">
                <a:solidFill>
                  <a:srgbClr val="FFFFFF"/>
                </a:solidFill>
                <a:latin typeface="Open Sans"/>
              </a:rPr>
              <a:t>Slide 23:</a:t>
            </a:r>
          </a:p>
          <a:p>
            <a:pPr marL="194310" lvl="1" indent="-97155">
              <a:buFont typeface="Arial"/>
              <a:buChar char="•"/>
            </a:pPr>
            <a:r>
              <a:rPr lang="en-US" sz="900" dirty="0">
                <a:solidFill>
                  <a:srgbClr val="FFFFFF"/>
                </a:solidFill>
                <a:latin typeface="Open Sans"/>
              </a:rPr>
              <a:t>RİOT LOGO. (n.d.). Pinterest. Retrieved March 25, 2024, from https://www.pinterest.jp/pin/356769601745191082/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806493" y="-33189"/>
            <a:ext cx="517897" cy="1605882"/>
          </a:xfrm>
          <a:custGeom>
            <a:avLst/>
            <a:gdLst/>
            <a:ahLst/>
            <a:cxnLst/>
            <a:rect l="l" t="t" r="r" b="b"/>
            <a:pathLst>
              <a:path w="517897" h="1605882">
                <a:moveTo>
                  <a:pt x="0" y="0"/>
                </a:moveTo>
                <a:lnTo>
                  <a:pt x="517896" y="0"/>
                </a:lnTo>
                <a:lnTo>
                  <a:pt x="517896" y="1605882"/>
                </a:lnTo>
                <a:lnTo>
                  <a:pt x="0" y="1605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296292"/>
            <a:ext cx="2398171" cy="239817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865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68204" tIns="68204" rIns="68204" bIns="68204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749333"/>
            <a:ext cx="2398171" cy="239817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E3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68204" tIns="68204" rIns="68204" bIns="68204" rtlCol="0" anchor="ctr"/>
            <a:lstStyle/>
            <a:p>
              <a:pPr algn="ctr">
                <a:lnSpc>
                  <a:spcPts val="163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2519" y="4583234"/>
            <a:ext cx="1610533" cy="80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4"/>
              </a:lnSpc>
            </a:pPr>
            <a:r>
              <a:rPr lang="en-US" sz="5370">
                <a:solidFill>
                  <a:srgbClr val="FEFEFD"/>
                </a:solidFill>
                <a:latin typeface="Canva Sans Bold"/>
              </a:rPr>
              <a:t>UVP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2519" y="7092544"/>
            <a:ext cx="1610533" cy="80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4"/>
              </a:lnSpc>
            </a:pPr>
            <a:r>
              <a:rPr lang="en-US" sz="5370">
                <a:solidFill>
                  <a:srgbClr val="FEFEFD"/>
                </a:solidFill>
                <a:latin typeface="Canva Sans Bold"/>
              </a:rPr>
              <a:t>FPV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3426871" y="4948418"/>
            <a:ext cx="4034658" cy="0"/>
          </a:xfrm>
          <a:prstGeom prst="line">
            <a:avLst/>
          </a:prstGeom>
          <a:ln w="6667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3426871" y="7495377"/>
            <a:ext cx="4243404" cy="0"/>
          </a:xfrm>
          <a:prstGeom prst="line">
            <a:avLst/>
          </a:prstGeom>
          <a:ln w="66675" cap="rnd">
            <a:solidFill>
              <a:srgbClr val="FFFFFF"/>
            </a:solidFill>
            <a:prstDash val="lgDash"/>
            <a:headEnd type="oval" w="lg" len="lg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7461528" y="6476937"/>
            <a:ext cx="4599587" cy="2036880"/>
            <a:chOff x="0" y="0"/>
            <a:chExt cx="902284" cy="3995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2284" cy="399567"/>
            </a:xfrm>
            <a:custGeom>
              <a:avLst/>
              <a:gdLst/>
              <a:ahLst/>
              <a:cxnLst/>
              <a:rect l="l" t="t" r="r" b="b"/>
              <a:pathLst>
                <a:path w="902284" h="399567">
                  <a:moveTo>
                    <a:pt x="50495" y="0"/>
                  </a:moveTo>
                  <a:lnTo>
                    <a:pt x="851789" y="0"/>
                  </a:lnTo>
                  <a:cubicBezTo>
                    <a:pt x="865181" y="0"/>
                    <a:pt x="878025" y="5320"/>
                    <a:pt x="887495" y="14790"/>
                  </a:cubicBezTo>
                  <a:cubicBezTo>
                    <a:pt x="896964" y="24259"/>
                    <a:pt x="902284" y="37103"/>
                    <a:pt x="902284" y="50495"/>
                  </a:cubicBezTo>
                  <a:lnTo>
                    <a:pt x="902284" y="349072"/>
                  </a:lnTo>
                  <a:cubicBezTo>
                    <a:pt x="902284" y="376960"/>
                    <a:pt x="879677" y="399567"/>
                    <a:pt x="851789" y="399567"/>
                  </a:cubicBezTo>
                  <a:lnTo>
                    <a:pt x="50495" y="399567"/>
                  </a:lnTo>
                  <a:cubicBezTo>
                    <a:pt x="37103" y="399567"/>
                    <a:pt x="24259" y="394247"/>
                    <a:pt x="14790" y="384778"/>
                  </a:cubicBezTo>
                  <a:cubicBezTo>
                    <a:pt x="5320" y="375308"/>
                    <a:pt x="0" y="362464"/>
                    <a:pt x="0" y="349072"/>
                  </a:cubicBezTo>
                  <a:lnTo>
                    <a:pt x="0" y="50495"/>
                  </a:lnTo>
                  <a:cubicBezTo>
                    <a:pt x="0" y="37103"/>
                    <a:pt x="5320" y="24259"/>
                    <a:pt x="14790" y="14790"/>
                  </a:cubicBezTo>
                  <a:cubicBezTo>
                    <a:pt x="24259" y="5320"/>
                    <a:pt x="37103" y="0"/>
                    <a:pt x="50495" y="0"/>
                  </a:cubicBezTo>
                  <a:close/>
                </a:path>
              </a:pathLst>
            </a:custGeom>
            <a:solidFill>
              <a:srgbClr val="27865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902284" cy="399567"/>
            </a:xfrm>
            <a:prstGeom prst="rect">
              <a:avLst/>
            </a:prstGeom>
          </p:spPr>
          <p:txBody>
            <a:bodyPr lIns="68204" tIns="68204" rIns="68204" bIns="68204" rtlCol="0" anchor="ctr"/>
            <a:lstStyle/>
            <a:p>
              <a:pPr algn="ctr">
                <a:lnSpc>
                  <a:spcPts val="3437"/>
                </a:lnSpc>
              </a:pPr>
              <a:r>
                <a:rPr lang="en-US" sz="2864">
                  <a:solidFill>
                    <a:srgbClr val="FFFFFF"/>
                  </a:solidFill>
                  <a:latin typeface="DM Sans Bold"/>
                </a:rPr>
                <a:t>All-In-One LoL Improvement app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61528" y="4038842"/>
            <a:ext cx="4599587" cy="1819154"/>
            <a:chOff x="0" y="0"/>
            <a:chExt cx="902284" cy="3568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02284" cy="356857"/>
            </a:xfrm>
            <a:custGeom>
              <a:avLst/>
              <a:gdLst/>
              <a:ahLst/>
              <a:cxnLst/>
              <a:rect l="l" t="t" r="r" b="b"/>
              <a:pathLst>
                <a:path w="902284" h="356857">
                  <a:moveTo>
                    <a:pt x="50495" y="0"/>
                  </a:moveTo>
                  <a:lnTo>
                    <a:pt x="851789" y="0"/>
                  </a:lnTo>
                  <a:cubicBezTo>
                    <a:pt x="865181" y="0"/>
                    <a:pt x="878025" y="5320"/>
                    <a:pt x="887495" y="14790"/>
                  </a:cubicBezTo>
                  <a:cubicBezTo>
                    <a:pt x="896964" y="24259"/>
                    <a:pt x="902284" y="37103"/>
                    <a:pt x="902284" y="50495"/>
                  </a:cubicBezTo>
                  <a:lnTo>
                    <a:pt x="902284" y="306361"/>
                  </a:lnTo>
                  <a:cubicBezTo>
                    <a:pt x="902284" y="319754"/>
                    <a:pt x="896964" y="332597"/>
                    <a:pt x="887495" y="342067"/>
                  </a:cubicBezTo>
                  <a:cubicBezTo>
                    <a:pt x="878025" y="351537"/>
                    <a:pt x="865181" y="356857"/>
                    <a:pt x="851789" y="356857"/>
                  </a:cubicBezTo>
                  <a:lnTo>
                    <a:pt x="50495" y="356857"/>
                  </a:lnTo>
                  <a:cubicBezTo>
                    <a:pt x="22608" y="356857"/>
                    <a:pt x="0" y="334249"/>
                    <a:pt x="0" y="306361"/>
                  </a:cubicBezTo>
                  <a:lnTo>
                    <a:pt x="0" y="50495"/>
                  </a:lnTo>
                  <a:cubicBezTo>
                    <a:pt x="0" y="37103"/>
                    <a:pt x="5320" y="24259"/>
                    <a:pt x="14790" y="14790"/>
                  </a:cubicBezTo>
                  <a:cubicBezTo>
                    <a:pt x="24259" y="5320"/>
                    <a:pt x="37103" y="0"/>
                    <a:pt x="50495" y="0"/>
                  </a:cubicBezTo>
                  <a:close/>
                </a:path>
              </a:pathLst>
            </a:custGeom>
            <a:solidFill>
              <a:srgbClr val="004E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902284" cy="356857"/>
            </a:xfrm>
            <a:prstGeom prst="rect">
              <a:avLst/>
            </a:prstGeom>
          </p:spPr>
          <p:txBody>
            <a:bodyPr lIns="68204" tIns="68204" rIns="68204" bIns="68204" rtlCol="0" anchor="ctr"/>
            <a:lstStyle/>
            <a:p>
              <a:pPr algn="ctr">
                <a:lnSpc>
                  <a:spcPts val="3437"/>
                </a:lnSpc>
              </a:pPr>
              <a:r>
                <a:rPr lang="en-US" sz="2864">
                  <a:solidFill>
                    <a:srgbClr val="FFFFFF"/>
                  </a:solidFill>
                  <a:latin typeface="DM Sans Bold"/>
                </a:rPr>
                <a:t>AI Coach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5400000">
            <a:off x="12795334" y="-543671"/>
            <a:ext cx="6765568" cy="5970614"/>
          </a:xfrm>
          <a:custGeom>
            <a:avLst/>
            <a:gdLst/>
            <a:ahLst/>
            <a:cxnLst/>
            <a:rect l="l" t="t" r="r" b="b"/>
            <a:pathLst>
              <a:path w="6765568" h="5970614">
                <a:moveTo>
                  <a:pt x="0" y="0"/>
                </a:moveTo>
                <a:lnTo>
                  <a:pt x="6765568" y="0"/>
                </a:lnTo>
                <a:lnTo>
                  <a:pt x="6765568" y="5970613"/>
                </a:lnTo>
                <a:lnTo>
                  <a:pt x="0" y="5970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135450" y="7495377"/>
            <a:ext cx="3633011" cy="3206132"/>
          </a:xfrm>
          <a:custGeom>
            <a:avLst/>
            <a:gdLst/>
            <a:ahLst/>
            <a:cxnLst/>
            <a:rect l="l" t="t" r="r" b="b"/>
            <a:pathLst>
              <a:path w="3633011" h="3206132">
                <a:moveTo>
                  <a:pt x="0" y="0"/>
                </a:moveTo>
                <a:lnTo>
                  <a:pt x="3633011" y="0"/>
                </a:lnTo>
                <a:lnTo>
                  <a:pt x="3633011" y="3206132"/>
                </a:lnTo>
                <a:lnTo>
                  <a:pt x="0" y="3206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62500" y="1618243"/>
            <a:ext cx="7551325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Value Propositions</a:t>
            </a:r>
          </a:p>
        </p:txBody>
      </p:sp>
      <p:sp>
        <p:nvSpPr>
          <p:cNvPr id="22" name="Freeform 22"/>
          <p:cNvSpPr/>
          <p:nvPr/>
        </p:nvSpPr>
        <p:spPr>
          <a:xfrm>
            <a:off x="8142894" y="1358804"/>
            <a:ext cx="1001106" cy="1155678"/>
          </a:xfrm>
          <a:custGeom>
            <a:avLst/>
            <a:gdLst/>
            <a:ahLst/>
            <a:cxnLst/>
            <a:rect l="l" t="t" r="r" b="b"/>
            <a:pathLst>
              <a:path w="1001106" h="1155678">
                <a:moveTo>
                  <a:pt x="0" y="0"/>
                </a:moveTo>
                <a:lnTo>
                  <a:pt x="1001106" y="0"/>
                </a:lnTo>
                <a:lnTo>
                  <a:pt x="1001106" y="1155678"/>
                </a:lnTo>
                <a:lnTo>
                  <a:pt x="0" y="1155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675239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0"/>
                </a:moveTo>
                <a:lnTo>
                  <a:pt x="3838259" y="0"/>
                </a:lnTo>
                <a:lnTo>
                  <a:pt x="3838259" y="3387263"/>
                </a:lnTo>
                <a:lnTo>
                  <a:pt x="0" y="3387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85536" y="993814"/>
            <a:ext cx="831692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Competitor Analysis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-2950778" y="0"/>
            <a:ext cx="5321129" cy="5341158"/>
          </a:xfrm>
          <a:custGeom>
            <a:avLst/>
            <a:gdLst/>
            <a:ahLst/>
            <a:cxnLst/>
            <a:rect l="l" t="t" r="r" b="b"/>
            <a:pathLst>
              <a:path w="5321129" h="5341158">
                <a:moveTo>
                  <a:pt x="0" y="0"/>
                </a:moveTo>
                <a:lnTo>
                  <a:pt x="5321129" y="0"/>
                </a:lnTo>
                <a:lnTo>
                  <a:pt x="5321129" y="5341158"/>
                </a:lnTo>
                <a:lnTo>
                  <a:pt x="0" y="5341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2809853" y="11986"/>
            <a:ext cx="1677177" cy="2783696"/>
          </a:xfrm>
          <a:custGeom>
            <a:avLst/>
            <a:gdLst/>
            <a:ahLst/>
            <a:cxnLst/>
            <a:rect l="l" t="t" r="r" b="b"/>
            <a:pathLst>
              <a:path w="1677177" h="2783696">
                <a:moveTo>
                  <a:pt x="0" y="0"/>
                </a:moveTo>
                <a:lnTo>
                  <a:pt x="1677176" y="0"/>
                </a:lnTo>
                <a:lnTo>
                  <a:pt x="1677176" y="2783695"/>
                </a:lnTo>
                <a:lnTo>
                  <a:pt x="0" y="27836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76665" y="1026593"/>
            <a:ext cx="865975" cy="754481"/>
          </a:xfrm>
          <a:custGeom>
            <a:avLst/>
            <a:gdLst/>
            <a:ahLst/>
            <a:cxnLst/>
            <a:rect l="l" t="t" r="r" b="b"/>
            <a:pathLst>
              <a:path w="865975" h="754481">
                <a:moveTo>
                  <a:pt x="0" y="0"/>
                </a:moveTo>
                <a:lnTo>
                  <a:pt x="865975" y="0"/>
                </a:lnTo>
                <a:lnTo>
                  <a:pt x="865975" y="754481"/>
                </a:lnTo>
                <a:lnTo>
                  <a:pt x="0" y="754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5334000" y="5886147"/>
            <a:ext cx="7620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9172575" y="3247722"/>
            <a:ext cx="19050" cy="55711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2787182" y="5390847"/>
            <a:ext cx="2422993" cy="977079"/>
            <a:chOff x="0" y="0"/>
            <a:chExt cx="497923" cy="2007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923" cy="200789"/>
            </a:xfrm>
            <a:custGeom>
              <a:avLst/>
              <a:gdLst/>
              <a:ahLst/>
              <a:cxnLst/>
              <a:rect l="l" t="t" r="r" b="b"/>
              <a:pathLst>
                <a:path w="497923" h="200789">
                  <a:moveTo>
                    <a:pt x="79880" y="0"/>
                  </a:moveTo>
                  <a:lnTo>
                    <a:pt x="418044" y="0"/>
                  </a:lnTo>
                  <a:cubicBezTo>
                    <a:pt x="462160" y="0"/>
                    <a:pt x="497923" y="35763"/>
                    <a:pt x="497923" y="79880"/>
                  </a:cubicBezTo>
                  <a:lnTo>
                    <a:pt x="497923" y="120909"/>
                  </a:lnTo>
                  <a:cubicBezTo>
                    <a:pt x="497923" y="165026"/>
                    <a:pt x="462160" y="200789"/>
                    <a:pt x="418044" y="200789"/>
                  </a:cubicBezTo>
                  <a:lnTo>
                    <a:pt x="79880" y="200789"/>
                  </a:lnTo>
                  <a:cubicBezTo>
                    <a:pt x="35763" y="200789"/>
                    <a:pt x="0" y="165026"/>
                    <a:pt x="0" y="120909"/>
                  </a:cubicBezTo>
                  <a:lnTo>
                    <a:pt x="0" y="79880"/>
                  </a:lnTo>
                  <a:cubicBezTo>
                    <a:pt x="0" y="35763"/>
                    <a:pt x="35763" y="0"/>
                    <a:pt x="79880" y="0"/>
                  </a:cubicBezTo>
                  <a:close/>
                </a:path>
              </a:pathLst>
            </a:custGeom>
            <a:solidFill>
              <a:srgbClr val="302E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497923" cy="200789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3077"/>
                </a:lnSpc>
              </a:pPr>
              <a:r>
                <a:rPr lang="en-US" sz="2564">
                  <a:solidFill>
                    <a:srgbClr val="FFFFFF"/>
                  </a:solidFill>
                  <a:latin typeface="DM Sans Bold"/>
                </a:rPr>
                <a:t>Low Time Commitment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77825" y="5390847"/>
            <a:ext cx="2422993" cy="977079"/>
            <a:chOff x="0" y="0"/>
            <a:chExt cx="497923" cy="2007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923" cy="200789"/>
            </a:xfrm>
            <a:custGeom>
              <a:avLst/>
              <a:gdLst/>
              <a:ahLst/>
              <a:cxnLst/>
              <a:rect l="l" t="t" r="r" b="b"/>
              <a:pathLst>
                <a:path w="497923" h="200789">
                  <a:moveTo>
                    <a:pt x="79880" y="0"/>
                  </a:moveTo>
                  <a:lnTo>
                    <a:pt x="418044" y="0"/>
                  </a:lnTo>
                  <a:cubicBezTo>
                    <a:pt x="462160" y="0"/>
                    <a:pt x="497923" y="35763"/>
                    <a:pt x="497923" y="79880"/>
                  </a:cubicBezTo>
                  <a:lnTo>
                    <a:pt x="497923" y="120909"/>
                  </a:lnTo>
                  <a:cubicBezTo>
                    <a:pt x="497923" y="165026"/>
                    <a:pt x="462160" y="200789"/>
                    <a:pt x="418044" y="200789"/>
                  </a:cubicBezTo>
                  <a:lnTo>
                    <a:pt x="79880" y="200789"/>
                  </a:lnTo>
                  <a:cubicBezTo>
                    <a:pt x="35763" y="200789"/>
                    <a:pt x="0" y="165026"/>
                    <a:pt x="0" y="120909"/>
                  </a:cubicBezTo>
                  <a:lnTo>
                    <a:pt x="0" y="79880"/>
                  </a:lnTo>
                  <a:cubicBezTo>
                    <a:pt x="0" y="35763"/>
                    <a:pt x="35763" y="0"/>
                    <a:pt x="79880" y="0"/>
                  </a:cubicBezTo>
                  <a:close/>
                </a:path>
              </a:pathLst>
            </a:custGeom>
            <a:solidFill>
              <a:srgbClr val="302E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497923" cy="200789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3077"/>
                </a:lnSpc>
              </a:pPr>
              <a:r>
                <a:rPr lang="en-US" sz="2564">
                  <a:solidFill>
                    <a:srgbClr val="FFFFFF"/>
                  </a:solidFill>
                  <a:latin typeface="DM Sans Bold"/>
                </a:rPr>
                <a:t>High Time Commitment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30868" y="8875491"/>
            <a:ext cx="2910188" cy="1028700"/>
            <a:chOff x="0" y="0"/>
            <a:chExt cx="598041" cy="2113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98042" cy="211397"/>
            </a:xfrm>
            <a:custGeom>
              <a:avLst/>
              <a:gdLst/>
              <a:ahLst/>
              <a:cxnLst/>
              <a:rect l="l" t="t" r="r" b="b"/>
              <a:pathLst>
                <a:path w="598042" h="211397">
                  <a:moveTo>
                    <a:pt x="66507" y="0"/>
                  </a:moveTo>
                  <a:lnTo>
                    <a:pt x="531534" y="0"/>
                  </a:lnTo>
                  <a:cubicBezTo>
                    <a:pt x="549173" y="0"/>
                    <a:pt x="566090" y="7007"/>
                    <a:pt x="578562" y="19479"/>
                  </a:cubicBezTo>
                  <a:cubicBezTo>
                    <a:pt x="591035" y="31952"/>
                    <a:pt x="598042" y="48868"/>
                    <a:pt x="598042" y="66507"/>
                  </a:cubicBezTo>
                  <a:lnTo>
                    <a:pt x="598042" y="144890"/>
                  </a:lnTo>
                  <a:cubicBezTo>
                    <a:pt x="598042" y="181621"/>
                    <a:pt x="568265" y="211397"/>
                    <a:pt x="531534" y="211397"/>
                  </a:cubicBezTo>
                  <a:lnTo>
                    <a:pt x="66507" y="211397"/>
                  </a:lnTo>
                  <a:cubicBezTo>
                    <a:pt x="48868" y="211397"/>
                    <a:pt x="31952" y="204390"/>
                    <a:pt x="19479" y="191918"/>
                  </a:cubicBezTo>
                  <a:cubicBezTo>
                    <a:pt x="7007" y="179445"/>
                    <a:pt x="0" y="162529"/>
                    <a:pt x="0" y="144890"/>
                  </a:cubicBezTo>
                  <a:lnTo>
                    <a:pt x="0" y="66507"/>
                  </a:lnTo>
                  <a:cubicBezTo>
                    <a:pt x="0" y="48868"/>
                    <a:pt x="7007" y="31952"/>
                    <a:pt x="19479" y="19479"/>
                  </a:cubicBezTo>
                  <a:cubicBezTo>
                    <a:pt x="31952" y="7007"/>
                    <a:pt x="48868" y="0"/>
                    <a:pt x="66507" y="0"/>
                  </a:cubicBezTo>
                  <a:close/>
                </a:path>
              </a:pathLst>
            </a:custGeom>
            <a:solidFill>
              <a:srgbClr val="302E2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598041" cy="211397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3077"/>
                </a:lnSpc>
              </a:pPr>
              <a:r>
                <a:rPr lang="en-US" sz="2564">
                  <a:solidFill>
                    <a:srgbClr val="FFFFFF"/>
                  </a:solidFill>
                  <a:latin typeface="DM Sans Bold"/>
                </a:rPr>
                <a:t>Basic Statistical Analysis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43495" y="2148129"/>
            <a:ext cx="3258159" cy="977079"/>
            <a:chOff x="0" y="0"/>
            <a:chExt cx="669549" cy="2007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549" cy="200789"/>
            </a:xfrm>
            <a:custGeom>
              <a:avLst/>
              <a:gdLst/>
              <a:ahLst/>
              <a:cxnLst/>
              <a:rect l="l" t="t" r="r" b="b"/>
              <a:pathLst>
                <a:path w="669549" h="200789">
                  <a:moveTo>
                    <a:pt x="59404" y="0"/>
                  </a:moveTo>
                  <a:lnTo>
                    <a:pt x="610145" y="0"/>
                  </a:lnTo>
                  <a:cubicBezTo>
                    <a:pt x="625900" y="0"/>
                    <a:pt x="641010" y="6259"/>
                    <a:pt x="652150" y="17399"/>
                  </a:cubicBezTo>
                  <a:cubicBezTo>
                    <a:pt x="663291" y="28539"/>
                    <a:pt x="669549" y="43649"/>
                    <a:pt x="669549" y="59404"/>
                  </a:cubicBezTo>
                  <a:lnTo>
                    <a:pt x="669549" y="141385"/>
                  </a:lnTo>
                  <a:cubicBezTo>
                    <a:pt x="669549" y="174193"/>
                    <a:pt x="642953" y="200789"/>
                    <a:pt x="610145" y="200789"/>
                  </a:cubicBezTo>
                  <a:lnTo>
                    <a:pt x="59404" y="200789"/>
                  </a:lnTo>
                  <a:cubicBezTo>
                    <a:pt x="43649" y="200789"/>
                    <a:pt x="28539" y="194530"/>
                    <a:pt x="17399" y="183390"/>
                  </a:cubicBezTo>
                  <a:cubicBezTo>
                    <a:pt x="6259" y="172250"/>
                    <a:pt x="0" y="157140"/>
                    <a:pt x="0" y="141385"/>
                  </a:cubicBezTo>
                  <a:lnTo>
                    <a:pt x="0" y="59404"/>
                  </a:lnTo>
                  <a:cubicBezTo>
                    <a:pt x="0" y="43649"/>
                    <a:pt x="6259" y="28539"/>
                    <a:pt x="17399" y="17399"/>
                  </a:cubicBezTo>
                  <a:cubicBezTo>
                    <a:pt x="28539" y="6259"/>
                    <a:pt x="43649" y="0"/>
                    <a:pt x="59404" y="0"/>
                  </a:cubicBezTo>
                  <a:close/>
                </a:path>
              </a:pathLst>
            </a:custGeom>
            <a:solidFill>
              <a:srgbClr val="302E2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669549" cy="200789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3077"/>
                </a:lnSpc>
              </a:pPr>
              <a:r>
                <a:rPr lang="en-US" sz="2564">
                  <a:solidFill>
                    <a:srgbClr val="FFFFFF"/>
                  </a:solidFill>
                  <a:latin typeface="DM Sans Bold"/>
                </a:rPr>
                <a:t>In-depth Situational Analysis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210175" y="7832515"/>
            <a:ext cx="2523091" cy="908341"/>
            <a:chOff x="0" y="0"/>
            <a:chExt cx="3364122" cy="1211122"/>
          </a:xfrm>
        </p:grpSpPr>
        <p:grpSp>
          <p:nvGrpSpPr>
            <p:cNvPr id="22" name="Group 22"/>
            <p:cNvGrpSpPr/>
            <p:nvPr/>
          </p:nvGrpSpPr>
          <p:grpSpPr>
            <a:xfrm>
              <a:off x="278349" y="127365"/>
              <a:ext cx="3085773" cy="1021247"/>
              <a:chOff x="0" y="0"/>
              <a:chExt cx="705838" cy="2336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05838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705838" h="233600">
                    <a:moveTo>
                      <a:pt x="116800" y="0"/>
                    </a:moveTo>
                    <a:lnTo>
                      <a:pt x="589039" y="0"/>
                    </a:lnTo>
                    <a:cubicBezTo>
                      <a:pt x="653545" y="0"/>
                      <a:pt x="705838" y="52293"/>
                      <a:pt x="705838" y="116800"/>
                    </a:cubicBezTo>
                    <a:lnTo>
                      <a:pt x="705838" y="116800"/>
                    </a:lnTo>
                    <a:cubicBezTo>
                      <a:pt x="705838" y="147777"/>
                      <a:pt x="693533" y="177485"/>
                      <a:pt x="671629" y="199390"/>
                    </a:cubicBezTo>
                    <a:cubicBezTo>
                      <a:pt x="649724" y="221294"/>
                      <a:pt x="620016" y="233600"/>
                      <a:pt x="589039" y="233600"/>
                    </a:cubicBezTo>
                    <a:lnTo>
                      <a:pt x="116800" y="233600"/>
                    </a:lnTo>
                    <a:cubicBezTo>
                      <a:pt x="85823" y="233600"/>
                      <a:pt x="56114" y="221294"/>
                      <a:pt x="34210" y="199390"/>
                    </a:cubicBezTo>
                    <a:cubicBezTo>
                      <a:pt x="12306" y="177485"/>
                      <a:pt x="0" y="147777"/>
                      <a:pt x="0" y="116800"/>
                    </a:cubicBezTo>
                    <a:lnTo>
                      <a:pt x="0" y="116800"/>
                    </a:lnTo>
                    <a:cubicBezTo>
                      <a:pt x="0" y="85823"/>
                      <a:pt x="12306" y="56114"/>
                      <a:pt x="34210" y="34210"/>
                    </a:cubicBezTo>
                    <a:cubicBezTo>
                      <a:pt x="56114" y="12306"/>
                      <a:pt x="85823" y="0"/>
                      <a:pt x="116800" y="0"/>
                    </a:cubicBezTo>
                    <a:close/>
                  </a:path>
                </a:pathLst>
              </a:custGeom>
              <a:solidFill>
                <a:srgbClr val="D9E3D6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0"/>
                <a:ext cx="705838" cy="233600"/>
              </a:xfrm>
              <a:prstGeom prst="rect">
                <a:avLst/>
              </a:prstGeom>
            </p:spPr>
            <p:txBody>
              <a:bodyPr lIns="60678" tIns="60678" rIns="60678" bIns="60678" rtlCol="0" anchor="ctr"/>
              <a:lstStyle/>
              <a:p>
                <a:pPr algn="ctr">
                  <a:lnSpc>
                    <a:spcPts val="1637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1211122" cy="121112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9873" tIns="39873" rIns="39873" bIns="39873" rtlCol="0" anchor="ctr"/>
              <a:lstStyle/>
              <a:p>
                <a:pPr algn="ctr">
                  <a:lnSpc>
                    <a:spcPts val="176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62510" y="62510"/>
              <a:ext cx="1086101" cy="1086101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1317586" y="408998"/>
              <a:ext cx="1812615" cy="4042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69"/>
                </a:lnSpc>
                <a:spcBef>
                  <a:spcPct val="0"/>
                </a:spcBef>
              </a:pPr>
              <a:r>
                <a:rPr lang="en-US" sz="1974" dirty="0" err="1">
                  <a:solidFill>
                    <a:srgbClr val="000000"/>
                  </a:solidFill>
                  <a:latin typeface="DM Sans Bold"/>
                </a:rPr>
                <a:t>Porofessor</a:t>
              </a:r>
              <a:endParaRPr lang="en-US" sz="1974" dirty="0">
                <a:solidFill>
                  <a:srgbClr val="000000"/>
                </a:solidFill>
                <a:latin typeface="DM Sans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641055" y="3737202"/>
            <a:ext cx="2523091" cy="908341"/>
            <a:chOff x="0" y="0"/>
            <a:chExt cx="3364122" cy="1211122"/>
          </a:xfrm>
        </p:grpSpPr>
        <p:grpSp>
          <p:nvGrpSpPr>
            <p:cNvPr id="32" name="Group 32"/>
            <p:cNvGrpSpPr/>
            <p:nvPr/>
          </p:nvGrpSpPr>
          <p:grpSpPr>
            <a:xfrm>
              <a:off x="278349" y="127365"/>
              <a:ext cx="3085773" cy="1021247"/>
              <a:chOff x="0" y="0"/>
              <a:chExt cx="705838" cy="233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05838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705838" h="233600">
                    <a:moveTo>
                      <a:pt x="116800" y="0"/>
                    </a:moveTo>
                    <a:lnTo>
                      <a:pt x="589039" y="0"/>
                    </a:lnTo>
                    <a:cubicBezTo>
                      <a:pt x="653545" y="0"/>
                      <a:pt x="705838" y="52293"/>
                      <a:pt x="705838" y="116800"/>
                    </a:cubicBezTo>
                    <a:lnTo>
                      <a:pt x="705838" y="116800"/>
                    </a:lnTo>
                    <a:cubicBezTo>
                      <a:pt x="705838" y="147777"/>
                      <a:pt x="693533" y="177485"/>
                      <a:pt x="671629" y="199390"/>
                    </a:cubicBezTo>
                    <a:cubicBezTo>
                      <a:pt x="649724" y="221294"/>
                      <a:pt x="620016" y="233600"/>
                      <a:pt x="589039" y="233600"/>
                    </a:cubicBezTo>
                    <a:lnTo>
                      <a:pt x="116800" y="233600"/>
                    </a:lnTo>
                    <a:cubicBezTo>
                      <a:pt x="85823" y="233600"/>
                      <a:pt x="56114" y="221294"/>
                      <a:pt x="34210" y="199390"/>
                    </a:cubicBezTo>
                    <a:cubicBezTo>
                      <a:pt x="12306" y="177485"/>
                      <a:pt x="0" y="147777"/>
                      <a:pt x="0" y="116800"/>
                    </a:cubicBezTo>
                    <a:lnTo>
                      <a:pt x="0" y="116800"/>
                    </a:lnTo>
                    <a:cubicBezTo>
                      <a:pt x="0" y="85823"/>
                      <a:pt x="12306" y="56114"/>
                      <a:pt x="34210" y="34210"/>
                    </a:cubicBezTo>
                    <a:cubicBezTo>
                      <a:pt x="56114" y="12306"/>
                      <a:pt x="85823" y="0"/>
                      <a:pt x="116800" y="0"/>
                    </a:cubicBezTo>
                    <a:close/>
                  </a:path>
                </a:pathLst>
              </a:custGeom>
              <a:solidFill>
                <a:srgbClr val="363256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0"/>
                <a:ext cx="705838" cy="233600"/>
              </a:xfrm>
              <a:prstGeom prst="rect">
                <a:avLst/>
              </a:prstGeom>
            </p:spPr>
            <p:txBody>
              <a:bodyPr lIns="60678" tIns="60678" rIns="60678" bIns="60678" rtlCol="0" anchor="ctr"/>
              <a:lstStyle/>
              <a:p>
                <a:pPr algn="ctr">
                  <a:lnSpc>
                    <a:spcPts val="1637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0"/>
              <a:ext cx="1211122" cy="121112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9873" tIns="39873" rIns="39873" bIns="39873" rtlCol="0" anchor="ctr"/>
              <a:lstStyle/>
              <a:p>
                <a:pPr algn="ctr">
                  <a:lnSpc>
                    <a:spcPts val="1760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62510" y="62510"/>
              <a:ext cx="1086101" cy="1086101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1317585" y="408997"/>
              <a:ext cx="1844381" cy="39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  <a:spcBef>
                  <a:spcPct val="0"/>
                </a:spcBef>
              </a:pPr>
              <a:r>
                <a:rPr lang="en-US" sz="1974">
                  <a:solidFill>
                    <a:srgbClr val="FFFFFF"/>
                  </a:solidFill>
                  <a:latin typeface="DM Sans Bold"/>
                </a:rPr>
                <a:t>Mobalytics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471721" y="6924174"/>
            <a:ext cx="2523091" cy="908341"/>
            <a:chOff x="0" y="0"/>
            <a:chExt cx="3364122" cy="1211122"/>
          </a:xfrm>
        </p:grpSpPr>
        <p:grpSp>
          <p:nvGrpSpPr>
            <p:cNvPr id="42" name="Group 42"/>
            <p:cNvGrpSpPr/>
            <p:nvPr/>
          </p:nvGrpSpPr>
          <p:grpSpPr>
            <a:xfrm>
              <a:off x="278349" y="127365"/>
              <a:ext cx="3085773" cy="1021247"/>
              <a:chOff x="0" y="0"/>
              <a:chExt cx="705838" cy="2336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05838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705838" h="233600">
                    <a:moveTo>
                      <a:pt x="116800" y="0"/>
                    </a:moveTo>
                    <a:lnTo>
                      <a:pt x="589039" y="0"/>
                    </a:lnTo>
                    <a:cubicBezTo>
                      <a:pt x="653545" y="0"/>
                      <a:pt x="705838" y="52293"/>
                      <a:pt x="705838" y="116800"/>
                    </a:cubicBezTo>
                    <a:lnTo>
                      <a:pt x="705838" y="116800"/>
                    </a:lnTo>
                    <a:cubicBezTo>
                      <a:pt x="705838" y="147777"/>
                      <a:pt x="693533" y="177485"/>
                      <a:pt x="671629" y="199390"/>
                    </a:cubicBezTo>
                    <a:cubicBezTo>
                      <a:pt x="649724" y="221294"/>
                      <a:pt x="620016" y="233600"/>
                      <a:pt x="589039" y="233600"/>
                    </a:cubicBezTo>
                    <a:lnTo>
                      <a:pt x="116800" y="233600"/>
                    </a:lnTo>
                    <a:cubicBezTo>
                      <a:pt x="85823" y="233600"/>
                      <a:pt x="56114" y="221294"/>
                      <a:pt x="34210" y="199390"/>
                    </a:cubicBezTo>
                    <a:cubicBezTo>
                      <a:pt x="12306" y="177485"/>
                      <a:pt x="0" y="147777"/>
                      <a:pt x="0" y="116800"/>
                    </a:cubicBezTo>
                    <a:lnTo>
                      <a:pt x="0" y="116800"/>
                    </a:lnTo>
                    <a:cubicBezTo>
                      <a:pt x="0" y="85823"/>
                      <a:pt x="12306" y="56114"/>
                      <a:pt x="34210" y="34210"/>
                    </a:cubicBezTo>
                    <a:cubicBezTo>
                      <a:pt x="56114" y="12306"/>
                      <a:pt x="85823" y="0"/>
                      <a:pt x="116800" y="0"/>
                    </a:cubicBezTo>
                    <a:close/>
                  </a:path>
                </a:pathLst>
              </a:custGeom>
              <a:solidFill>
                <a:srgbClr val="3774FA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0"/>
                <a:ext cx="705838" cy="233600"/>
              </a:xfrm>
              <a:prstGeom prst="rect">
                <a:avLst/>
              </a:prstGeom>
            </p:spPr>
            <p:txBody>
              <a:bodyPr lIns="60678" tIns="60678" rIns="60678" bIns="60678" rtlCol="0" anchor="ctr"/>
              <a:lstStyle/>
              <a:p>
                <a:pPr algn="ctr">
                  <a:lnSpc>
                    <a:spcPts val="1637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0"/>
              <a:ext cx="1211122" cy="1211122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9873" tIns="39873" rIns="39873" bIns="39873" rtlCol="0" anchor="ctr"/>
              <a:lstStyle/>
              <a:p>
                <a:pPr algn="ctr">
                  <a:lnSpc>
                    <a:spcPts val="176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62510" y="62510"/>
              <a:ext cx="1086101" cy="1086101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1317585" y="408997"/>
              <a:ext cx="1746644" cy="39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  <a:spcBef>
                  <a:spcPct val="0"/>
                </a:spcBef>
              </a:pPr>
              <a:r>
                <a:rPr lang="en-US" sz="1974">
                  <a:solidFill>
                    <a:srgbClr val="000000"/>
                  </a:solidFill>
                  <a:latin typeface="DM Sans Bold"/>
                </a:rPr>
                <a:t>U.GG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632760" y="6306346"/>
            <a:ext cx="2523091" cy="908341"/>
            <a:chOff x="0" y="0"/>
            <a:chExt cx="3364122" cy="1211122"/>
          </a:xfrm>
        </p:grpSpPr>
        <p:grpSp>
          <p:nvGrpSpPr>
            <p:cNvPr id="52" name="Group 52"/>
            <p:cNvGrpSpPr/>
            <p:nvPr/>
          </p:nvGrpSpPr>
          <p:grpSpPr>
            <a:xfrm>
              <a:off x="278349" y="127365"/>
              <a:ext cx="3085773" cy="1021247"/>
              <a:chOff x="0" y="0"/>
              <a:chExt cx="705838" cy="2336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705838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705838" h="233600">
                    <a:moveTo>
                      <a:pt x="116800" y="0"/>
                    </a:moveTo>
                    <a:lnTo>
                      <a:pt x="589039" y="0"/>
                    </a:lnTo>
                    <a:cubicBezTo>
                      <a:pt x="653545" y="0"/>
                      <a:pt x="705838" y="52293"/>
                      <a:pt x="705838" y="116800"/>
                    </a:cubicBezTo>
                    <a:lnTo>
                      <a:pt x="705838" y="116800"/>
                    </a:lnTo>
                    <a:cubicBezTo>
                      <a:pt x="705838" y="147777"/>
                      <a:pt x="693533" y="177485"/>
                      <a:pt x="671629" y="199390"/>
                    </a:cubicBezTo>
                    <a:cubicBezTo>
                      <a:pt x="649724" y="221294"/>
                      <a:pt x="620016" y="233600"/>
                      <a:pt x="589039" y="233600"/>
                    </a:cubicBezTo>
                    <a:lnTo>
                      <a:pt x="116800" y="233600"/>
                    </a:lnTo>
                    <a:cubicBezTo>
                      <a:pt x="85823" y="233600"/>
                      <a:pt x="56114" y="221294"/>
                      <a:pt x="34210" y="199390"/>
                    </a:cubicBezTo>
                    <a:cubicBezTo>
                      <a:pt x="12306" y="177485"/>
                      <a:pt x="0" y="147777"/>
                      <a:pt x="0" y="116800"/>
                    </a:cubicBezTo>
                    <a:lnTo>
                      <a:pt x="0" y="116800"/>
                    </a:lnTo>
                    <a:cubicBezTo>
                      <a:pt x="0" y="85823"/>
                      <a:pt x="12306" y="56114"/>
                      <a:pt x="34210" y="34210"/>
                    </a:cubicBezTo>
                    <a:cubicBezTo>
                      <a:pt x="56114" y="12306"/>
                      <a:pt x="85823" y="0"/>
                      <a:pt x="116800" y="0"/>
                    </a:cubicBezTo>
                    <a:close/>
                  </a:path>
                </a:pathLst>
              </a:custGeom>
              <a:solidFill>
                <a:srgbClr val="F70E34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0"/>
                <a:ext cx="705838" cy="233600"/>
              </a:xfrm>
              <a:prstGeom prst="rect">
                <a:avLst/>
              </a:prstGeom>
            </p:spPr>
            <p:txBody>
              <a:bodyPr lIns="60678" tIns="60678" rIns="60678" bIns="60678" rtlCol="0" anchor="ctr"/>
              <a:lstStyle/>
              <a:p>
                <a:pPr algn="just">
                  <a:lnSpc>
                    <a:spcPts val="1637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0"/>
              <a:ext cx="1211122" cy="1211122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9873" tIns="39873" rIns="39873" bIns="39873" rtlCol="0" anchor="ctr"/>
              <a:lstStyle/>
              <a:p>
                <a:pPr algn="just">
                  <a:lnSpc>
                    <a:spcPts val="176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62510" y="62510"/>
              <a:ext cx="1086101" cy="1086101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</p:grpSp>
        <p:sp>
          <p:nvSpPr>
            <p:cNvPr id="60" name="TextBox 60"/>
            <p:cNvSpPr txBox="1"/>
            <p:nvPr/>
          </p:nvSpPr>
          <p:spPr>
            <a:xfrm>
              <a:off x="1317585" y="408997"/>
              <a:ext cx="1746644" cy="39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69"/>
                </a:lnSpc>
                <a:spcBef>
                  <a:spcPct val="0"/>
                </a:spcBef>
              </a:pPr>
              <a:r>
                <a:rPr lang="en-US" sz="1974">
                  <a:solidFill>
                    <a:srgbClr val="000000"/>
                  </a:solidFill>
                  <a:latin typeface="DM Sans Bold"/>
                </a:rPr>
                <a:t>Blitz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2248107" y="3125208"/>
            <a:ext cx="2523091" cy="908341"/>
            <a:chOff x="0" y="0"/>
            <a:chExt cx="3364122" cy="1211122"/>
          </a:xfrm>
        </p:grpSpPr>
        <p:grpSp>
          <p:nvGrpSpPr>
            <p:cNvPr id="62" name="Group 62"/>
            <p:cNvGrpSpPr/>
            <p:nvPr/>
          </p:nvGrpSpPr>
          <p:grpSpPr>
            <a:xfrm>
              <a:off x="278349" y="127365"/>
              <a:ext cx="3085773" cy="1021247"/>
              <a:chOff x="0" y="0"/>
              <a:chExt cx="705838" cy="2336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705838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705838" h="233600">
                    <a:moveTo>
                      <a:pt x="116800" y="0"/>
                    </a:moveTo>
                    <a:lnTo>
                      <a:pt x="589039" y="0"/>
                    </a:lnTo>
                    <a:cubicBezTo>
                      <a:pt x="653545" y="0"/>
                      <a:pt x="705838" y="52293"/>
                      <a:pt x="705838" y="116800"/>
                    </a:cubicBezTo>
                    <a:lnTo>
                      <a:pt x="705838" y="116800"/>
                    </a:lnTo>
                    <a:cubicBezTo>
                      <a:pt x="705838" y="147777"/>
                      <a:pt x="693533" y="177485"/>
                      <a:pt x="671629" y="199390"/>
                    </a:cubicBezTo>
                    <a:cubicBezTo>
                      <a:pt x="649724" y="221294"/>
                      <a:pt x="620016" y="233600"/>
                      <a:pt x="589039" y="233600"/>
                    </a:cubicBezTo>
                    <a:lnTo>
                      <a:pt x="116800" y="233600"/>
                    </a:lnTo>
                    <a:cubicBezTo>
                      <a:pt x="85823" y="233600"/>
                      <a:pt x="56114" y="221294"/>
                      <a:pt x="34210" y="199390"/>
                    </a:cubicBezTo>
                    <a:cubicBezTo>
                      <a:pt x="12306" y="177485"/>
                      <a:pt x="0" y="147777"/>
                      <a:pt x="0" y="116800"/>
                    </a:cubicBezTo>
                    <a:lnTo>
                      <a:pt x="0" y="116800"/>
                    </a:lnTo>
                    <a:cubicBezTo>
                      <a:pt x="0" y="85823"/>
                      <a:pt x="12306" y="56114"/>
                      <a:pt x="34210" y="34210"/>
                    </a:cubicBezTo>
                    <a:cubicBezTo>
                      <a:pt x="56114" y="12306"/>
                      <a:pt x="85823" y="0"/>
                      <a:pt x="116800" y="0"/>
                    </a:cubicBezTo>
                    <a:close/>
                  </a:path>
                </a:pathLst>
              </a:custGeom>
              <a:solidFill>
                <a:srgbClr val="179D48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0"/>
                <a:ext cx="705838" cy="233600"/>
              </a:xfrm>
              <a:prstGeom prst="rect">
                <a:avLst/>
              </a:prstGeom>
            </p:spPr>
            <p:txBody>
              <a:bodyPr lIns="60678" tIns="60678" rIns="60678" bIns="60678" rtlCol="0" anchor="ctr"/>
              <a:lstStyle/>
              <a:p>
                <a:pPr algn="ctr">
                  <a:lnSpc>
                    <a:spcPts val="1637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0" y="0"/>
              <a:ext cx="1211122" cy="1211122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9873" tIns="39873" rIns="39873" bIns="39873" rtlCol="0" anchor="ctr"/>
              <a:lstStyle/>
              <a:p>
                <a:pPr algn="ctr">
                  <a:lnSpc>
                    <a:spcPts val="176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62510" y="62510"/>
              <a:ext cx="1086101" cy="1086101"/>
              <a:chOff x="0" y="0"/>
              <a:chExt cx="812800" cy="8128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</p:grpSp>
        <p:sp>
          <p:nvSpPr>
            <p:cNvPr id="70" name="TextBox 70"/>
            <p:cNvSpPr txBox="1"/>
            <p:nvPr/>
          </p:nvSpPr>
          <p:spPr>
            <a:xfrm>
              <a:off x="1317585" y="408997"/>
              <a:ext cx="1844381" cy="39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69"/>
                </a:lnSpc>
                <a:spcBef>
                  <a:spcPct val="0"/>
                </a:spcBef>
              </a:pPr>
              <a:r>
                <a:rPr lang="en-US" sz="1974">
                  <a:solidFill>
                    <a:srgbClr val="FFFFFF"/>
                  </a:solidFill>
                  <a:latin typeface="DM Sans Bold"/>
                </a:rPr>
                <a:t>MaokAI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36870" y="7453875"/>
            <a:ext cx="4484844" cy="3957875"/>
          </a:xfrm>
          <a:custGeom>
            <a:avLst/>
            <a:gdLst/>
            <a:ahLst/>
            <a:cxnLst/>
            <a:rect l="l" t="t" r="r" b="b"/>
            <a:pathLst>
              <a:path w="4484844" h="3957875">
                <a:moveTo>
                  <a:pt x="4484843" y="0"/>
                </a:moveTo>
                <a:lnTo>
                  <a:pt x="0" y="0"/>
                </a:lnTo>
                <a:lnTo>
                  <a:pt x="0" y="3957874"/>
                </a:lnTo>
                <a:lnTo>
                  <a:pt x="4484843" y="3957874"/>
                </a:lnTo>
                <a:lnTo>
                  <a:pt x="4484843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102169" y="-338677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0"/>
                </a:moveTo>
                <a:lnTo>
                  <a:pt x="3838258" y="0"/>
                </a:lnTo>
                <a:lnTo>
                  <a:pt x="3838258" y="3387263"/>
                </a:lnTo>
                <a:lnTo>
                  <a:pt x="0" y="3387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572693" y="225759"/>
            <a:ext cx="517897" cy="1605882"/>
          </a:xfrm>
          <a:custGeom>
            <a:avLst/>
            <a:gdLst/>
            <a:ahLst/>
            <a:cxnLst/>
            <a:rect l="l" t="t" r="r" b="b"/>
            <a:pathLst>
              <a:path w="517897" h="1605882">
                <a:moveTo>
                  <a:pt x="0" y="0"/>
                </a:moveTo>
                <a:lnTo>
                  <a:pt x="517896" y="0"/>
                </a:lnTo>
                <a:lnTo>
                  <a:pt x="517896" y="1605882"/>
                </a:lnTo>
                <a:lnTo>
                  <a:pt x="0" y="1605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84169" y="618681"/>
            <a:ext cx="831692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Feature Comparison</a:t>
            </a:r>
          </a:p>
        </p:txBody>
      </p:sp>
      <p:sp>
        <p:nvSpPr>
          <p:cNvPr id="6" name="Freeform 6"/>
          <p:cNvSpPr/>
          <p:nvPr/>
        </p:nvSpPr>
        <p:spPr>
          <a:xfrm>
            <a:off x="4786902" y="702445"/>
            <a:ext cx="794532" cy="652510"/>
          </a:xfrm>
          <a:custGeom>
            <a:avLst/>
            <a:gdLst/>
            <a:ahLst/>
            <a:cxnLst/>
            <a:rect l="l" t="t" r="r" b="b"/>
            <a:pathLst>
              <a:path w="794532" h="652510">
                <a:moveTo>
                  <a:pt x="0" y="0"/>
                </a:moveTo>
                <a:lnTo>
                  <a:pt x="794533" y="0"/>
                </a:lnTo>
                <a:lnTo>
                  <a:pt x="794533" y="652510"/>
                </a:lnTo>
                <a:lnTo>
                  <a:pt x="0" y="652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40819" y="1740365"/>
            <a:ext cx="15406361" cy="8271408"/>
            <a:chOff x="0" y="0"/>
            <a:chExt cx="20541815" cy="11028543"/>
          </a:xfrm>
        </p:grpSpPr>
        <p:grpSp>
          <p:nvGrpSpPr>
            <p:cNvPr id="8" name="Group 8"/>
            <p:cNvGrpSpPr/>
            <p:nvPr/>
          </p:nvGrpSpPr>
          <p:grpSpPr>
            <a:xfrm>
              <a:off x="6654922" y="0"/>
              <a:ext cx="1793351" cy="11028542"/>
              <a:chOff x="0" y="0"/>
              <a:chExt cx="496204" cy="305149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96204" cy="3051497"/>
              </a:xfrm>
              <a:custGeom>
                <a:avLst/>
                <a:gdLst/>
                <a:ahLst/>
                <a:cxnLst/>
                <a:rect l="l" t="t" r="r" b="b"/>
                <a:pathLst>
                  <a:path w="496204" h="3051497">
                    <a:moveTo>
                      <a:pt x="86340" y="0"/>
                    </a:moveTo>
                    <a:lnTo>
                      <a:pt x="409864" y="0"/>
                    </a:lnTo>
                    <a:cubicBezTo>
                      <a:pt x="457548" y="0"/>
                      <a:pt x="496204" y="38656"/>
                      <a:pt x="496204" y="86340"/>
                    </a:cubicBezTo>
                    <a:lnTo>
                      <a:pt x="496204" y="2965156"/>
                    </a:lnTo>
                    <a:cubicBezTo>
                      <a:pt x="496204" y="3012841"/>
                      <a:pt x="457548" y="3051497"/>
                      <a:pt x="409864" y="3051497"/>
                    </a:cubicBezTo>
                    <a:lnTo>
                      <a:pt x="86340" y="3051497"/>
                    </a:lnTo>
                    <a:cubicBezTo>
                      <a:pt x="38656" y="3051497"/>
                      <a:pt x="0" y="3012841"/>
                      <a:pt x="0" y="2965156"/>
                    </a:cubicBezTo>
                    <a:lnTo>
                      <a:pt x="0" y="86340"/>
                    </a:lnTo>
                    <a:cubicBezTo>
                      <a:pt x="0" y="38656"/>
                      <a:pt x="38656" y="0"/>
                      <a:pt x="86340" y="0"/>
                    </a:cubicBezTo>
                    <a:close/>
                  </a:path>
                </a:pathLst>
              </a:custGeom>
              <a:solidFill>
                <a:srgbClr val="F70E3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496204" cy="3061022"/>
              </a:xfrm>
              <a:prstGeom prst="rect">
                <a:avLst/>
              </a:prstGeom>
            </p:spPr>
            <p:txBody>
              <a:bodyPr lIns="55186" tIns="55186" rIns="55186" bIns="55186" rtlCol="0" anchor="ctr"/>
              <a:lstStyle/>
              <a:p>
                <a:pPr algn="ctr">
                  <a:lnSpc>
                    <a:spcPts val="143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573526" y="0"/>
              <a:ext cx="1793351" cy="11028542"/>
              <a:chOff x="0" y="0"/>
              <a:chExt cx="496204" cy="305149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96204" cy="3051497"/>
              </a:xfrm>
              <a:custGeom>
                <a:avLst/>
                <a:gdLst/>
                <a:ahLst/>
                <a:cxnLst/>
                <a:rect l="l" t="t" r="r" b="b"/>
                <a:pathLst>
                  <a:path w="496204" h="3051497">
                    <a:moveTo>
                      <a:pt x="86340" y="0"/>
                    </a:moveTo>
                    <a:lnTo>
                      <a:pt x="409864" y="0"/>
                    </a:lnTo>
                    <a:cubicBezTo>
                      <a:pt x="457548" y="0"/>
                      <a:pt x="496204" y="38656"/>
                      <a:pt x="496204" y="86340"/>
                    </a:cubicBezTo>
                    <a:lnTo>
                      <a:pt x="496204" y="2965156"/>
                    </a:lnTo>
                    <a:cubicBezTo>
                      <a:pt x="496204" y="3012841"/>
                      <a:pt x="457548" y="3051497"/>
                      <a:pt x="409864" y="3051497"/>
                    </a:cubicBezTo>
                    <a:lnTo>
                      <a:pt x="86340" y="3051497"/>
                    </a:lnTo>
                    <a:cubicBezTo>
                      <a:pt x="38656" y="3051497"/>
                      <a:pt x="0" y="3012841"/>
                      <a:pt x="0" y="2965156"/>
                    </a:cubicBezTo>
                    <a:lnTo>
                      <a:pt x="0" y="86340"/>
                    </a:lnTo>
                    <a:cubicBezTo>
                      <a:pt x="0" y="38656"/>
                      <a:pt x="38656" y="0"/>
                      <a:pt x="86340" y="0"/>
                    </a:cubicBezTo>
                    <a:close/>
                  </a:path>
                </a:pathLst>
              </a:custGeom>
              <a:solidFill>
                <a:srgbClr val="474672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9525"/>
                <a:ext cx="496204" cy="3061022"/>
              </a:xfrm>
              <a:prstGeom prst="rect">
                <a:avLst/>
              </a:prstGeom>
            </p:spPr>
            <p:txBody>
              <a:bodyPr lIns="55186" tIns="55186" rIns="55186" bIns="55186" rtlCol="0" anchor="ctr"/>
              <a:lstStyle/>
              <a:p>
                <a:pPr algn="ctr">
                  <a:lnSpc>
                    <a:spcPts val="143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492130" y="0"/>
              <a:ext cx="1793351" cy="10032323"/>
              <a:chOff x="0" y="0"/>
              <a:chExt cx="496204" cy="277585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96204" cy="2775852"/>
              </a:xfrm>
              <a:custGeom>
                <a:avLst/>
                <a:gdLst/>
                <a:ahLst/>
                <a:cxnLst/>
                <a:rect l="l" t="t" r="r" b="b"/>
                <a:pathLst>
                  <a:path w="496204" h="2775852">
                    <a:moveTo>
                      <a:pt x="86340" y="0"/>
                    </a:moveTo>
                    <a:lnTo>
                      <a:pt x="409864" y="0"/>
                    </a:lnTo>
                    <a:cubicBezTo>
                      <a:pt x="457548" y="0"/>
                      <a:pt x="496204" y="38656"/>
                      <a:pt x="496204" y="86340"/>
                    </a:cubicBezTo>
                    <a:lnTo>
                      <a:pt x="496204" y="2689512"/>
                    </a:lnTo>
                    <a:cubicBezTo>
                      <a:pt x="496204" y="2737196"/>
                      <a:pt x="457548" y="2775852"/>
                      <a:pt x="409864" y="2775852"/>
                    </a:cubicBezTo>
                    <a:lnTo>
                      <a:pt x="86340" y="2775852"/>
                    </a:lnTo>
                    <a:cubicBezTo>
                      <a:pt x="38656" y="2775852"/>
                      <a:pt x="0" y="2737196"/>
                      <a:pt x="0" y="2689512"/>
                    </a:cubicBezTo>
                    <a:lnTo>
                      <a:pt x="0" y="86340"/>
                    </a:lnTo>
                    <a:cubicBezTo>
                      <a:pt x="0" y="38656"/>
                      <a:pt x="38656" y="0"/>
                      <a:pt x="86340" y="0"/>
                    </a:cubicBezTo>
                    <a:close/>
                  </a:path>
                </a:pathLst>
              </a:custGeom>
              <a:solidFill>
                <a:srgbClr val="40D175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496204" cy="2785377"/>
              </a:xfrm>
              <a:prstGeom prst="rect">
                <a:avLst/>
              </a:prstGeom>
            </p:spPr>
            <p:txBody>
              <a:bodyPr lIns="55186" tIns="55186" rIns="55186" bIns="55186" rtlCol="0" anchor="ctr"/>
              <a:lstStyle/>
              <a:p>
                <a:pPr algn="ctr">
                  <a:lnSpc>
                    <a:spcPts val="143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693421"/>
              <a:ext cx="5994872" cy="10335121"/>
              <a:chOff x="0" y="0"/>
              <a:chExt cx="1811369" cy="31227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811369" cy="3122789"/>
              </a:xfrm>
              <a:custGeom>
                <a:avLst/>
                <a:gdLst/>
                <a:ahLst/>
                <a:cxnLst/>
                <a:rect l="l" t="t" r="r" b="b"/>
                <a:pathLst>
                  <a:path w="1811369" h="3122789">
                    <a:moveTo>
                      <a:pt x="25828" y="0"/>
                    </a:moveTo>
                    <a:lnTo>
                      <a:pt x="1785540" y="0"/>
                    </a:lnTo>
                    <a:cubicBezTo>
                      <a:pt x="1799805" y="0"/>
                      <a:pt x="1811369" y="11564"/>
                      <a:pt x="1811369" y="25828"/>
                    </a:cubicBezTo>
                    <a:lnTo>
                      <a:pt x="1811369" y="3096960"/>
                    </a:lnTo>
                    <a:cubicBezTo>
                      <a:pt x="1811369" y="3111225"/>
                      <a:pt x="1799805" y="3122789"/>
                      <a:pt x="1785540" y="3122789"/>
                    </a:cubicBezTo>
                    <a:lnTo>
                      <a:pt x="25828" y="3122789"/>
                    </a:lnTo>
                    <a:cubicBezTo>
                      <a:pt x="11564" y="3122789"/>
                      <a:pt x="0" y="3111225"/>
                      <a:pt x="0" y="3096960"/>
                    </a:cubicBezTo>
                    <a:lnTo>
                      <a:pt x="0" y="25828"/>
                    </a:lnTo>
                    <a:cubicBezTo>
                      <a:pt x="0" y="11564"/>
                      <a:pt x="11564" y="0"/>
                      <a:pt x="2582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1811369" cy="3132314"/>
              </a:xfrm>
              <a:prstGeom prst="rect">
                <a:avLst/>
              </a:prstGeom>
            </p:spPr>
            <p:txBody>
              <a:bodyPr lIns="55186" tIns="55186" rIns="55186" bIns="55186" rtlCol="0" anchor="ctr"/>
              <a:lstStyle/>
              <a:p>
                <a:pPr algn="ctr">
                  <a:lnSpc>
                    <a:spcPts val="143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206584" y="670270"/>
              <a:ext cx="2690027" cy="10358273"/>
              <a:chOff x="0" y="0"/>
              <a:chExt cx="812800" cy="312978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312978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784">
                    <a:moveTo>
                      <a:pt x="57560" y="0"/>
                    </a:moveTo>
                    <a:lnTo>
                      <a:pt x="755240" y="0"/>
                    </a:lnTo>
                    <a:cubicBezTo>
                      <a:pt x="787029" y="0"/>
                      <a:pt x="812800" y="25771"/>
                      <a:pt x="812800" y="57560"/>
                    </a:cubicBezTo>
                    <a:lnTo>
                      <a:pt x="812800" y="3072224"/>
                    </a:lnTo>
                    <a:cubicBezTo>
                      <a:pt x="812800" y="3087490"/>
                      <a:pt x="806736" y="3102130"/>
                      <a:pt x="795941" y="3112925"/>
                    </a:cubicBezTo>
                    <a:cubicBezTo>
                      <a:pt x="785146" y="3123720"/>
                      <a:pt x="770506" y="3129784"/>
                      <a:pt x="755240" y="3129784"/>
                    </a:cubicBezTo>
                    <a:lnTo>
                      <a:pt x="57560" y="3129784"/>
                    </a:lnTo>
                    <a:cubicBezTo>
                      <a:pt x="25771" y="3129784"/>
                      <a:pt x="0" y="3104013"/>
                      <a:pt x="0" y="3072224"/>
                    </a:cubicBezTo>
                    <a:lnTo>
                      <a:pt x="0" y="57560"/>
                    </a:lnTo>
                    <a:cubicBezTo>
                      <a:pt x="0" y="25771"/>
                      <a:pt x="25771" y="0"/>
                      <a:pt x="57560" y="0"/>
                    </a:cubicBezTo>
                    <a:close/>
                  </a:path>
                </a:pathLst>
              </a:custGeom>
              <a:solidFill>
                <a:srgbClr val="FFA2B1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9525"/>
                <a:ext cx="812800" cy="3139309"/>
              </a:xfrm>
              <a:prstGeom prst="rect">
                <a:avLst/>
              </a:prstGeom>
            </p:spPr>
            <p:txBody>
              <a:bodyPr lIns="55186" tIns="55186" rIns="55186" bIns="55186" rtlCol="0" anchor="ctr"/>
              <a:lstStyle/>
              <a:p>
                <a:pPr algn="ctr">
                  <a:lnSpc>
                    <a:spcPts val="143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9125188" y="693421"/>
              <a:ext cx="2690027" cy="10335121"/>
              <a:chOff x="0" y="0"/>
              <a:chExt cx="812800" cy="312278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312278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2789">
                    <a:moveTo>
                      <a:pt x="57560" y="0"/>
                    </a:moveTo>
                    <a:lnTo>
                      <a:pt x="755240" y="0"/>
                    </a:lnTo>
                    <a:cubicBezTo>
                      <a:pt x="787029" y="0"/>
                      <a:pt x="812800" y="25771"/>
                      <a:pt x="812800" y="57560"/>
                    </a:cubicBezTo>
                    <a:lnTo>
                      <a:pt x="812800" y="3065228"/>
                    </a:lnTo>
                    <a:cubicBezTo>
                      <a:pt x="812800" y="3097018"/>
                      <a:pt x="787029" y="3122789"/>
                      <a:pt x="755240" y="3122789"/>
                    </a:cubicBezTo>
                    <a:lnTo>
                      <a:pt x="57560" y="3122789"/>
                    </a:lnTo>
                    <a:cubicBezTo>
                      <a:pt x="25771" y="3122789"/>
                      <a:pt x="0" y="3097018"/>
                      <a:pt x="0" y="3065228"/>
                    </a:cubicBezTo>
                    <a:lnTo>
                      <a:pt x="0" y="57560"/>
                    </a:lnTo>
                    <a:cubicBezTo>
                      <a:pt x="0" y="25771"/>
                      <a:pt x="25771" y="0"/>
                      <a:pt x="57560" y="0"/>
                    </a:cubicBezTo>
                    <a:close/>
                  </a:path>
                </a:pathLst>
              </a:custGeom>
              <a:solidFill>
                <a:srgbClr val="BAB4E8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9525"/>
                <a:ext cx="812800" cy="3132314"/>
              </a:xfrm>
              <a:prstGeom prst="rect">
                <a:avLst/>
              </a:prstGeom>
            </p:spPr>
            <p:txBody>
              <a:bodyPr lIns="55186" tIns="55186" rIns="55186" bIns="55186" rtlCol="0" anchor="ctr"/>
              <a:lstStyle/>
              <a:p>
                <a:pPr algn="ctr">
                  <a:lnSpc>
                    <a:spcPts val="143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2043793" y="670270"/>
              <a:ext cx="2690027" cy="10358273"/>
              <a:chOff x="0" y="0"/>
              <a:chExt cx="812800" cy="312978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312978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784">
                    <a:moveTo>
                      <a:pt x="57560" y="0"/>
                    </a:moveTo>
                    <a:lnTo>
                      <a:pt x="755240" y="0"/>
                    </a:lnTo>
                    <a:cubicBezTo>
                      <a:pt x="787029" y="0"/>
                      <a:pt x="812800" y="25771"/>
                      <a:pt x="812800" y="57560"/>
                    </a:cubicBezTo>
                    <a:lnTo>
                      <a:pt x="812800" y="3072224"/>
                    </a:lnTo>
                    <a:cubicBezTo>
                      <a:pt x="812800" y="3087490"/>
                      <a:pt x="806736" y="3102130"/>
                      <a:pt x="795941" y="3112925"/>
                    </a:cubicBezTo>
                    <a:cubicBezTo>
                      <a:pt x="785146" y="3123720"/>
                      <a:pt x="770506" y="3129784"/>
                      <a:pt x="755240" y="3129784"/>
                    </a:cubicBezTo>
                    <a:lnTo>
                      <a:pt x="57560" y="3129784"/>
                    </a:lnTo>
                    <a:cubicBezTo>
                      <a:pt x="25771" y="3129784"/>
                      <a:pt x="0" y="3104013"/>
                      <a:pt x="0" y="3072224"/>
                    </a:cubicBezTo>
                    <a:lnTo>
                      <a:pt x="0" y="57560"/>
                    </a:lnTo>
                    <a:cubicBezTo>
                      <a:pt x="0" y="25771"/>
                      <a:pt x="25771" y="0"/>
                      <a:pt x="57560" y="0"/>
                    </a:cubicBezTo>
                    <a:close/>
                  </a:path>
                </a:pathLst>
              </a:custGeom>
              <a:solidFill>
                <a:srgbClr val="B9F6C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9525"/>
                <a:ext cx="812800" cy="3139309"/>
              </a:xfrm>
              <a:prstGeom prst="rect">
                <a:avLst/>
              </a:prstGeom>
            </p:spPr>
            <p:txBody>
              <a:bodyPr lIns="55186" tIns="55186" rIns="55186" bIns="55186" rtlCol="0" anchor="ctr"/>
              <a:lstStyle/>
              <a:p>
                <a:pPr algn="ctr">
                  <a:lnSpc>
                    <a:spcPts val="1439"/>
                  </a:lnSpc>
                </a:pPr>
                <a:endParaRPr/>
              </a:p>
            </p:txBody>
          </p:sp>
        </p:grpSp>
        <p:sp>
          <p:nvSpPr>
            <p:cNvPr id="29" name="AutoShape 29"/>
            <p:cNvSpPr/>
            <p:nvPr/>
          </p:nvSpPr>
          <p:spPr>
            <a:xfrm>
              <a:off x="0" y="2179361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0" y="1441138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6206584" y="1441138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9124459" y="1441138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12043063" y="1441138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6206584" y="2179361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9124459" y="2179361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12043063" y="2179361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6206584" y="2917584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9124459" y="2917584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12043063" y="2917584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6206584" y="3655807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9124459" y="3655807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2043063" y="3655807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6206584" y="4394030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9124459" y="4394030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2043063" y="4394030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6206584" y="5132253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9124459" y="5132253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12043063" y="5132253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6206584" y="5870475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9124459" y="5870475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12043063" y="5870475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>
              <a:off x="6206584" y="6608698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9124459" y="6608698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12043063" y="6608698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6206584" y="7346921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9124459" y="7346921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12043063" y="7346921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6206584" y="8085144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>
              <a:off x="9124459" y="8085144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12043063" y="8085144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6206584" y="8823367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9124459" y="8823367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12043063" y="8823367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6206584" y="9561590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9124459" y="9561590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12043063" y="9561590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6206584" y="10299813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>
              <a:off x="9124459" y="10299813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9" name="AutoShape 69"/>
            <p:cNvSpPr/>
            <p:nvPr/>
          </p:nvSpPr>
          <p:spPr>
            <a:xfrm>
              <a:off x="12043063" y="10299813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0" y="2917584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1" name="AutoShape 71"/>
            <p:cNvSpPr/>
            <p:nvPr/>
          </p:nvSpPr>
          <p:spPr>
            <a:xfrm>
              <a:off x="0" y="3655807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2" name="AutoShape 72"/>
            <p:cNvSpPr/>
            <p:nvPr/>
          </p:nvSpPr>
          <p:spPr>
            <a:xfrm>
              <a:off x="0" y="4394030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3" name="AutoShape 73"/>
            <p:cNvSpPr/>
            <p:nvPr/>
          </p:nvSpPr>
          <p:spPr>
            <a:xfrm>
              <a:off x="0" y="5132253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4" name="AutoShape 74"/>
            <p:cNvSpPr/>
            <p:nvPr/>
          </p:nvSpPr>
          <p:spPr>
            <a:xfrm>
              <a:off x="0" y="5870475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5" name="AutoShape 75"/>
            <p:cNvSpPr/>
            <p:nvPr/>
          </p:nvSpPr>
          <p:spPr>
            <a:xfrm>
              <a:off x="0" y="6608698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6" name="AutoShape 76"/>
            <p:cNvSpPr/>
            <p:nvPr/>
          </p:nvSpPr>
          <p:spPr>
            <a:xfrm>
              <a:off x="0" y="7346921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7" name="AutoShape 77"/>
            <p:cNvSpPr/>
            <p:nvPr/>
          </p:nvSpPr>
          <p:spPr>
            <a:xfrm>
              <a:off x="0" y="8085144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8" name="AutoShape 78"/>
            <p:cNvSpPr/>
            <p:nvPr/>
          </p:nvSpPr>
          <p:spPr>
            <a:xfrm>
              <a:off x="0" y="8823367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9" name="AutoShape 79"/>
            <p:cNvSpPr/>
            <p:nvPr/>
          </p:nvSpPr>
          <p:spPr>
            <a:xfrm>
              <a:off x="0" y="9561590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AutoShape 80"/>
            <p:cNvSpPr/>
            <p:nvPr/>
          </p:nvSpPr>
          <p:spPr>
            <a:xfrm>
              <a:off x="0" y="10299813"/>
              <a:ext cx="5994872" cy="0"/>
            </a:xfrm>
            <a:prstGeom prst="line">
              <a:avLst/>
            </a:prstGeom>
            <a:ln w="12700" cap="flat">
              <a:solidFill>
                <a:srgbClr val="00000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1" name="TextBox 81"/>
            <p:cNvSpPr txBox="1"/>
            <p:nvPr/>
          </p:nvSpPr>
          <p:spPr>
            <a:xfrm>
              <a:off x="7268248" y="167870"/>
              <a:ext cx="1008412" cy="372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4"/>
                </a:lnSpc>
                <a:spcBef>
                  <a:spcPct val="0"/>
                </a:spcBef>
              </a:pPr>
              <a:r>
                <a:rPr lang="en-US" sz="1861">
                  <a:solidFill>
                    <a:srgbClr val="FFFFFF"/>
                  </a:solidFill>
                  <a:latin typeface="DM Sans Bold"/>
                </a:rPr>
                <a:t>Blitz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10262042" y="167408"/>
              <a:ext cx="1053425" cy="372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4"/>
                </a:lnSpc>
                <a:spcBef>
                  <a:spcPct val="0"/>
                </a:spcBef>
              </a:pPr>
              <a:r>
                <a:rPr lang="en-US" sz="1861">
                  <a:solidFill>
                    <a:srgbClr val="FFFFFF"/>
                  </a:solidFill>
                  <a:latin typeface="DM Sans Bold"/>
                </a:rPr>
                <a:t>Moba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13107945" y="167408"/>
              <a:ext cx="1008412" cy="372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4"/>
                </a:lnSpc>
                <a:spcBef>
                  <a:spcPct val="0"/>
                </a:spcBef>
              </a:pPr>
              <a:r>
                <a:rPr lang="en-US" sz="1861">
                  <a:solidFill>
                    <a:srgbClr val="000000"/>
                  </a:solidFill>
                  <a:latin typeface="DM Sans Bold"/>
                </a:rPr>
                <a:t>Free</a:t>
              </a:r>
            </a:p>
          </p:txBody>
        </p:sp>
        <p:grpSp>
          <p:nvGrpSpPr>
            <p:cNvPr id="84" name="Group 84"/>
            <p:cNvGrpSpPr/>
            <p:nvPr/>
          </p:nvGrpSpPr>
          <p:grpSpPr>
            <a:xfrm>
              <a:off x="15399427" y="0"/>
              <a:ext cx="1793351" cy="10032323"/>
              <a:chOff x="0" y="0"/>
              <a:chExt cx="496204" cy="2775852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496204" cy="2775852"/>
              </a:xfrm>
              <a:custGeom>
                <a:avLst/>
                <a:gdLst/>
                <a:ahLst/>
                <a:cxnLst/>
                <a:rect l="l" t="t" r="r" b="b"/>
                <a:pathLst>
                  <a:path w="496204" h="2775852">
                    <a:moveTo>
                      <a:pt x="86340" y="0"/>
                    </a:moveTo>
                    <a:lnTo>
                      <a:pt x="409864" y="0"/>
                    </a:lnTo>
                    <a:cubicBezTo>
                      <a:pt x="457548" y="0"/>
                      <a:pt x="496204" y="38656"/>
                      <a:pt x="496204" y="86340"/>
                    </a:cubicBezTo>
                    <a:lnTo>
                      <a:pt x="496204" y="2689512"/>
                    </a:lnTo>
                    <a:cubicBezTo>
                      <a:pt x="496204" y="2737196"/>
                      <a:pt x="457548" y="2775852"/>
                      <a:pt x="409864" y="2775852"/>
                    </a:cubicBezTo>
                    <a:lnTo>
                      <a:pt x="86340" y="2775852"/>
                    </a:lnTo>
                    <a:cubicBezTo>
                      <a:pt x="38656" y="2775852"/>
                      <a:pt x="0" y="2737196"/>
                      <a:pt x="0" y="2689512"/>
                    </a:cubicBezTo>
                    <a:lnTo>
                      <a:pt x="0" y="86340"/>
                    </a:lnTo>
                    <a:cubicBezTo>
                      <a:pt x="0" y="38656"/>
                      <a:pt x="38656" y="0"/>
                      <a:pt x="86340" y="0"/>
                    </a:cubicBezTo>
                    <a:close/>
                  </a:path>
                </a:pathLst>
              </a:custGeom>
              <a:solidFill>
                <a:srgbClr val="278652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0" y="-9525"/>
                <a:ext cx="496204" cy="2785377"/>
              </a:xfrm>
              <a:prstGeom prst="rect">
                <a:avLst/>
              </a:prstGeom>
            </p:spPr>
            <p:txBody>
              <a:bodyPr lIns="55186" tIns="55186" rIns="55186" bIns="55186" rtlCol="0" anchor="ctr"/>
              <a:lstStyle/>
              <a:p>
                <a:pPr algn="ctr">
                  <a:lnSpc>
                    <a:spcPts val="1439"/>
                  </a:lnSpc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14951089" y="670270"/>
              <a:ext cx="2690027" cy="10358273"/>
              <a:chOff x="0" y="0"/>
              <a:chExt cx="812800" cy="3129784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312978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784">
                    <a:moveTo>
                      <a:pt x="57560" y="0"/>
                    </a:moveTo>
                    <a:lnTo>
                      <a:pt x="755240" y="0"/>
                    </a:lnTo>
                    <a:cubicBezTo>
                      <a:pt x="787029" y="0"/>
                      <a:pt x="812800" y="25771"/>
                      <a:pt x="812800" y="57560"/>
                    </a:cubicBezTo>
                    <a:lnTo>
                      <a:pt x="812800" y="3072224"/>
                    </a:lnTo>
                    <a:cubicBezTo>
                      <a:pt x="812800" y="3087490"/>
                      <a:pt x="806736" y="3102130"/>
                      <a:pt x="795941" y="3112925"/>
                    </a:cubicBezTo>
                    <a:cubicBezTo>
                      <a:pt x="785146" y="3123720"/>
                      <a:pt x="770506" y="3129784"/>
                      <a:pt x="755240" y="3129784"/>
                    </a:cubicBezTo>
                    <a:lnTo>
                      <a:pt x="57560" y="3129784"/>
                    </a:lnTo>
                    <a:cubicBezTo>
                      <a:pt x="25771" y="3129784"/>
                      <a:pt x="0" y="3104013"/>
                      <a:pt x="0" y="3072224"/>
                    </a:cubicBezTo>
                    <a:lnTo>
                      <a:pt x="0" y="57560"/>
                    </a:lnTo>
                    <a:cubicBezTo>
                      <a:pt x="0" y="25771"/>
                      <a:pt x="25771" y="0"/>
                      <a:pt x="57560" y="0"/>
                    </a:cubicBezTo>
                    <a:close/>
                  </a:path>
                </a:pathLst>
              </a:custGeom>
              <a:solidFill>
                <a:srgbClr val="77DFA6"/>
              </a:solidFill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0" y="-9525"/>
                <a:ext cx="812800" cy="3139309"/>
              </a:xfrm>
              <a:prstGeom prst="rect">
                <a:avLst/>
              </a:prstGeom>
            </p:spPr>
            <p:txBody>
              <a:bodyPr lIns="55186" tIns="55186" rIns="55186" bIns="55186" rtlCol="0" anchor="ctr"/>
              <a:lstStyle/>
              <a:p>
                <a:pPr algn="ctr">
                  <a:lnSpc>
                    <a:spcPts val="1439"/>
                  </a:lnSpc>
                </a:pPr>
                <a:endParaRPr/>
              </a:p>
            </p:txBody>
          </p:sp>
        </p:grpSp>
        <p:sp>
          <p:nvSpPr>
            <p:cNvPr id="90" name="AutoShape 90"/>
            <p:cNvSpPr/>
            <p:nvPr/>
          </p:nvSpPr>
          <p:spPr>
            <a:xfrm>
              <a:off x="14950359" y="1441138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1" name="AutoShape 91"/>
            <p:cNvSpPr/>
            <p:nvPr/>
          </p:nvSpPr>
          <p:spPr>
            <a:xfrm>
              <a:off x="14950359" y="2179361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2" name="AutoShape 92"/>
            <p:cNvSpPr/>
            <p:nvPr/>
          </p:nvSpPr>
          <p:spPr>
            <a:xfrm>
              <a:off x="14950359" y="2917584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3" name="AutoShape 93"/>
            <p:cNvSpPr/>
            <p:nvPr/>
          </p:nvSpPr>
          <p:spPr>
            <a:xfrm>
              <a:off x="14950359" y="3655807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4" name="AutoShape 94"/>
            <p:cNvSpPr/>
            <p:nvPr/>
          </p:nvSpPr>
          <p:spPr>
            <a:xfrm>
              <a:off x="14950359" y="4394030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5" name="AutoShape 95"/>
            <p:cNvSpPr/>
            <p:nvPr/>
          </p:nvSpPr>
          <p:spPr>
            <a:xfrm>
              <a:off x="14950359" y="5132253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6" name="AutoShape 96"/>
            <p:cNvSpPr/>
            <p:nvPr/>
          </p:nvSpPr>
          <p:spPr>
            <a:xfrm>
              <a:off x="14950359" y="5870475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7" name="AutoShape 97"/>
            <p:cNvSpPr/>
            <p:nvPr/>
          </p:nvSpPr>
          <p:spPr>
            <a:xfrm>
              <a:off x="14950359" y="6608698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8" name="AutoShape 98"/>
            <p:cNvSpPr/>
            <p:nvPr/>
          </p:nvSpPr>
          <p:spPr>
            <a:xfrm>
              <a:off x="14950359" y="7346921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9" name="AutoShape 99"/>
            <p:cNvSpPr/>
            <p:nvPr/>
          </p:nvSpPr>
          <p:spPr>
            <a:xfrm>
              <a:off x="14950359" y="8085144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0" name="AutoShape 100"/>
            <p:cNvSpPr/>
            <p:nvPr/>
          </p:nvSpPr>
          <p:spPr>
            <a:xfrm>
              <a:off x="14950359" y="8823367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1" name="AutoShape 101"/>
            <p:cNvSpPr/>
            <p:nvPr/>
          </p:nvSpPr>
          <p:spPr>
            <a:xfrm>
              <a:off x="14950359" y="9561590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2" name="AutoShape 102"/>
            <p:cNvSpPr/>
            <p:nvPr/>
          </p:nvSpPr>
          <p:spPr>
            <a:xfrm>
              <a:off x="14950359" y="10299813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3" name="TextBox 103"/>
            <p:cNvSpPr txBox="1"/>
            <p:nvPr/>
          </p:nvSpPr>
          <p:spPr>
            <a:xfrm>
              <a:off x="16187558" y="167408"/>
              <a:ext cx="828922" cy="372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4"/>
                </a:lnSpc>
                <a:spcBef>
                  <a:spcPct val="0"/>
                </a:spcBef>
              </a:pPr>
              <a:r>
                <a:rPr lang="en-US" sz="1861">
                  <a:solidFill>
                    <a:srgbClr val="000000"/>
                  </a:solidFill>
                  <a:latin typeface="DM Sans Bold"/>
                </a:rPr>
                <a:t>Prem</a:t>
              </a:r>
            </a:p>
          </p:txBody>
        </p:sp>
        <p:grpSp>
          <p:nvGrpSpPr>
            <p:cNvPr id="104" name="Group 104"/>
            <p:cNvGrpSpPr/>
            <p:nvPr/>
          </p:nvGrpSpPr>
          <p:grpSpPr>
            <a:xfrm>
              <a:off x="18300126" y="0"/>
              <a:ext cx="1793351" cy="10032323"/>
              <a:chOff x="0" y="0"/>
              <a:chExt cx="496204" cy="2775852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496204" cy="2775852"/>
              </a:xfrm>
              <a:custGeom>
                <a:avLst/>
                <a:gdLst/>
                <a:ahLst/>
                <a:cxnLst/>
                <a:rect l="l" t="t" r="r" b="b"/>
                <a:pathLst>
                  <a:path w="496204" h="2775852">
                    <a:moveTo>
                      <a:pt x="86340" y="0"/>
                    </a:moveTo>
                    <a:lnTo>
                      <a:pt x="409864" y="0"/>
                    </a:lnTo>
                    <a:cubicBezTo>
                      <a:pt x="457548" y="0"/>
                      <a:pt x="496204" y="38656"/>
                      <a:pt x="496204" y="86340"/>
                    </a:cubicBezTo>
                    <a:lnTo>
                      <a:pt x="496204" y="2689512"/>
                    </a:lnTo>
                    <a:cubicBezTo>
                      <a:pt x="496204" y="2737196"/>
                      <a:pt x="457548" y="2775852"/>
                      <a:pt x="409864" y="2775852"/>
                    </a:cubicBezTo>
                    <a:lnTo>
                      <a:pt x="86340" y="2775852"/>
                    </a:lnTo>
                    <a:cubicBezTo>
                      <a:pt x="38656" y="2775852"/>
                      <a:pt x="0" y="2737196"/>
                      <a:pt x="0" y="2689512"/>
                    </a:cubicBezTo>
                    <a:lnTo>
                      <a:pt x="0" y="86340"/>
                    </a:lnTo>
                    <a:cubicBezTo>
                      <a:pt x="0" y="38656"/>
                      <a:pt x="38656" y="0"/>
                      <a:pt x="86340" y="0"/>
                    </a:cubicBezTo>
                    <a:close/>
                  </a:path>
                </a:pathLst>
              </a:custGeom>
              <a:solidFill>
                <a:srgbClr val="1A442D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9525"/>
                <a:ext cx="496204" cy="2785377"/>
              </a:xfrm>
              <a:prstGeom prst="rect">
                <a:avLst/>
              </a:prstGeom>
            </p:spPr>
            <p:txBody>
              <a:bodyPr lIns="55186" tIns="55186" rIns="55186" bIns="55186" rtlCol="0" anchor="ctr"/>
              <a:lstStyle/>
              <a:p>
                <a:pPr algn="ctr">
                  <a:lnSpc>
                    <a:spcPts val="1439"/>
                  </a:lnSpc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17851788" y="670270"/>
              <a:ext cx="2690027" cy="10358273"/>
              <a:chOff x="0" y="0"/>
              <a:chExt cx="812800" cy="3129784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812800" cy="312978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784">
                    <a:moveTo>
                      <a:pt x="57560" y="0"/>
                    </a:moveTo>
                    <a:lnTo>
                      <a:pt x="755240" y="0"/>
                    </a:lnTo>
                    <a:cubicBezTo>
                      <a:pt x="787029" y="0"/>
                      <a:pt x="812800" y="25771"/>
                      <a:pt x="812800" y="57560"/>
                    </a:cubicBezTo>
                    <a:lnTo>
                      <a:pt x="812800" y="3072224"/>
                    </a:lnTo>
                    <a:cubicBezTo>
                      <a:pt x="812800" y="3087490"/>
                      <a:pt x="806736" y="3102130"/>
                      <a:pt x="795941" y="3112925"/>
                    </a:cubicBezTo>
                    <a:cubicBezTo>
                      <a:pt x="785146" y="3123720"/>
                      <a:pt x="770506" y="3129784"/>
                      <a:pt x="755240" y="3129784"/>
                    </a:cubicBezTo>
                    <a:lnTo>
                      <a:pt x="57560" y="3129784"/>
                    </a:lnTo>
                    <a:cubicBezTo>
                      <a:pt x="25771" y="3129784"/>
                      <a:pt x="0" y="3104013"/>
                      <a:pt x="0" y="3072224"/>
                    </a:cubicBezTo>
                    <a:lnTo>
                      <a:pt x="0" y="57560"/>
                    </a:lnTo>
                    <a:cubicBezTo>
                      <a:pt x="0" y="25771"/>
                      <a:pt x="25771" y="0"/>
                      <a:pt x="57560" y="0"/>
                    </a:cubicBezTo>
                    <a:close/>
                  </a:path>
                </a:pathLst>
              </a:custGeom>
              <a:solidFill>
                <a:srgbClr val="3EAF71"/>
              </a:solidFill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0" y="-9525"/>
                <a:ext cx="812800" cy="3139309"/>
              </a:xfrm>
              <a:prstGeom prst="rect">
                <a:avLst/>
              </a:prstGeom>
            </p:spPr>
            <p:txBody>
              <a:bodyPr lIns="55186" tIns="55186" rIns="55186" bIns="55186" rtlCol="0" anchor="ctr"/>
              <a:lstStyle/>
              <a:p>
                <a:pPr algn="ctr">
                  <a:lnSpc>
                    <a:spcPts val="1439"/>
                  </a:lnSpc>
                </a:pPr>
                <a:endParaRPr/>
              </a:p>
            </p:txBody>
          </p:sp>
        </p:grpSp>
        <p:sp>
          <p:nvSpPr>
            <p:cNvPr id="110" name="AutoShape 110"/>
            <p:cNvSpPr/>
            <p:nvPr/>
          </p:nvSpPr>
          <p:spPr>
            <a:xfrm>
              <a:off x="17851058" y="1441138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1" name="AutoShape 111"/>
            <p:cNvSpPr/>
            <p:nvPr/>
          </p:nvSpPr>
          <p:spPr>
            <a:xfrm>
              <a:off x="17851058" y="2179361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2" name="AutoShape 112"/>
            <p:cNvSpPr/>
            <p:nvPr/>
          </p:nvSpPr>
          <p:spPr>
            <a:xfrm>
              <a:off x="17851058" y="2917584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3" name="AutoShape 113"/>
            <p:cNvSpPr/>
            <p:nvPr/>
          </p:nvSpPr>
          <p:spPr>
            <a:xfrm>
              <a:off x="17851058" y="3655807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4" name="AutoShape 114"/>
            <p:cNvSpPr/>
            <p:nvPr/>
          </p:nvSpPr>
          <p:spPr>
            <a:xfrm>
              <a:off x="17851058" y="4394030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5" name="AutoShape 115"/>
            <p:cNvSpPr/>
            <p:nvPr/>
          </p:nvSpPr>
          <p:spPr>
            <a:xfrm>
              <a:off x="17851058" y="5132253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6" name="AutoShape 116"/>
            <p:cNvSpPr/>
            <p:nvPr/>
          </p:nvSpPr>
          <p:spPr>
            <a:xfrm>
              <a:off x="17851058" y="5870475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7" name="AutoShape 117"/>
            <p:cNvSpPr/>
            <p:nvPr/>
          </p:nvSpPr>
          <p:spPr>
            <a:xfrm>
              <a:off x="17851058" y="6608698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8" name="AutoShape 118"/>
            <p:cNvSpPr/>
            <p:nvPr/>
          </p:nvSpPr>
          <p:spPr>
            <a:xfrm>
              <a:off x="17851058" y="7346921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9" name="AutoShape 119"/>
            <p:cNvSpPr/>
            <p:nvPr/>
          </p:nvSpPr>
          <p:spPr>
            <a:xfrm>
              <a:off x="17851058" y="8085144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0" name="AutoShape 120"/>
            <p:cNvSpPr/>
            <p:nvPr/>
          </p:nvSpPr>
          <p:spPr>
            <a:xfrm>
              <a:off x="17851058" y="8823367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1" name="AutoShape 121"/>
            <p:cNvSpPr/>
            <p:nvPr/>
          </p:nvSpPr>
          <p:spPr>
            <a:xfrm>
              <a:off x="17851058" y="9561590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2" name="AutoShape 122"/>
            <p:cNvSpPr/>
            <p:nvPr/>
          </p:nvSpPr>
          <p:spPr>
            <a:xfrm>
              <a:off x="17851058" y="10299813"/>
              <a:ext cx="2690027" cy="0"/>
            </a:xfrm>
            <a:prstGeom prst="line">
              <a:avLst/>
            </a:prstGeom>
            <a:ln w="12700" cap="flat">
              <a:solidFill>
                <a:srgbClr val="004E35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3" name="TextBox 123"/>
            <p:cNvSpPr txBox="1"/>
            <p:nvPr/>
          </p:nvSpPr>
          <p:spPr>
            <a:xfrm>
              <a:off x="19053411" y="159747"/>
              <a:ext cx="1040065" cy="3761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34"/>
                </a:lnSpc>
                <a:spcBef>
                  <a:spcPct val="0"/>
                </a:spcBef>
              </a:pPr>
              <a:r>
                <a:rPr lang="en-US" sz="1861" dirty="0">
                  <a:solidFill>
                    <a:srgbClr val="FFFFFF"/>
                  </a:solidFill>
                  <a:latin typeface="DM Sans Bold"/>
                </a:rPr>
                <a:t>Prem+</a:t>
              </a:r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385371" y="1699697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AD-free</a:t>
              </a:r>
            </a:p>
          </p:txBody>
        </p:sp>
        <p:sp>
          <p:nvSpPr>
            <p:cNvPr id="125" name="TextBox 125"/>
            <p:cNvSpPr txBox="1"/>
            <p:nvPr/>
          </p:nvSpPr>
          <p:spPr>
            <a:xfrm>
              <a:off x="385371" y="2406414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Advanced Builds</a:t>
              </a:r>
            </a:p>
          </p:txBody>
        </p:sp>
        <p:sp>
          <p:nvSpPr>
            <p:cNvPr id="126" name="TextBox 126"/>
            <p:cNvSpPr txBox="1"/>
            <p:nvPr/>
          </p:nvSpPr>
          <p:spPr>
            <a:xfrm>
              <a:off x="385371" y="3140948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Basic Overlays</a:t>
              </a:r>
            </a:p>
          </p:txBody>
        </p:sp>
        <p:sp>
          <p:nvSpPr>
            <p:cNvPr id="127" name="TextBox 127"/>
            <p:cNvSpPr txBox="1"/>
            <p:nvPr/>
          </p:nvSpPr>
          <p:spPr>
            <a:xfrm>
              <a:off x="385371" y="3875481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Simple Match Report</a:t>
              </a:r>
            </a:p>
          </p:txBody>
        </p:sp>
        <p:sp>
          <p:nvSpPr>
            <p:cNvPr id="128" name="TextBox 128"/>
            <p:cNvSpPr txBox="1"/>
            <p:nvPr/>
          </p:nvSpPr>
          <p:spPr>
            <a:xfrm>
              <a:off x="385371" y="4610015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Player Scouting</a:t>
              </a:r>
            </a:p>
          </p:txBody>
        </p:sp>
        <p:sp>
          <p:nvSpPr>
            <p:cNvPr id="129" name="TextBox 129"/>
            <p:cNvSpPr txBox="1"/>
            <p:nvPr/>
          </p:nvSpPr>
          <p:spPr>
            <a:xfrm>
              <a:off x="385371" y="5344549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Matchup Advice</a:t>
              </a:r>
            </a:p>
          </p:txBody>
        </p:sp>
        <p:sp>
          <p:nvSpPr>
            <p:cNvPr id="130" name="TextBox 130"/>
            <p:cNvSpPr txBox="1"/>
            <p:nvPr/>
          </p:nvSpPr>
          <p:spPr>
            <a:xfrm>
              <a:off x="385371" y="6079083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Combos</a:t>
              </a:r>
            </a:p>
          </p:txBody>
        </p:sp>
        <p:sp>
          <p:nvSpPr>
            <p:cNvPr id="131" name="TextBox 131"/>
            <p:cNvSpPr txBox="1"/>
            <p:nvPr/>
          </p:nvSpPr>
          <p:spPr>
            <a:xfrm>
              <a:off x="385371" y="6813617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Post-Game AI Coach</a:t>
              </a:r>
            </a:p>
          </p:txBody>
        </p:sp>
        <p:sp>
          <p:nvSpPr>
            <p:cNvPr id="132" name="TextBox 132"/>
            <p:cNvSpPr txBox="1"/>
            <p:nvPr/>
          </p:nvSpPr>
          <p:spPr>
            <a:xfrm>
              <a:off x="385371" y="7548151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Mid-Game AI Coach</a:t>
              </a:r>
            </a:p>
          </p:txBody>
        </p:sp>
        <p:sp>
          <p:nvSpPr>
            <p:cNvPr id="133" name="TextBox 133"/>
            <p:cNvSpPr txBox="1"/>
            <p:nvPr/>
          </p:nvSpPr>
          <p:spPr>
            <a:xfrm>
              <a:off x="385371" y="8282685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Communicating With AI Coach</a:t>
              </a:r>
            </a:p>
          </p:txBody>
        </p:sp>
        <p:sp>
          <p:nvSpPr>
            <p:cNvPr id="134" name="TextBox 134"/>
            <p:cNvSpPr txBox="1"/>
            <p:nvPr/>
          </p:nvSpPr>
          <p:spPr>
            <a:xfrm>
              <a:off x="385371" y="9017219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AI-Powered Pro-Analysis</a:t>
              </a:r>
            </a:p>
          </p:txBody>
        </p:sp>
        <p:sp>
          <p:nvSpPr>
            <p:cNvPr id="135" name="TextBox 135"/>
            <p:cNvSpPr txBox="1"/>
            <p:nvPr/>
          </p:nvSpPr>
          <p:spPr>
            <a:xfrm>
              <a:off x="385371" y="9751753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AI-Powered Meta-Analysis</a:t>
              </a:r>
            </a:p>
          </p:txBody>
        </p:sp>
        <p:sp>
          <p:nvSpPr>
            <p:cNvPr id="136" name="TextBox 136"/>
            <p:cNvSpPr txBox="1"/>
            <p:nvPr/>
          </p:nvSpPr>
          <p:spPr>
            <a:xfrm>
              <a:off x="385371" y="10486287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All-In-One League Of Legends App</a:t>
              </a:r>
            </a:p>
          </p:txBody>
        </p:sp>
        <p:sp>
          <p:nvSpPr>
            <p:cNvPr id="137" name="TextBox 137"/>
            <p:cNvSpPr txBox="1"/>
            <p:nvPr/>
          </p:nvSpPr>
          <p:spPr>
            <a:xfrm>
              <a:off x="390183" y="937346"/>
              <a:ext cx="5258686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Price</a:t>
              </a:r>
            </a:p>
          </p:txBody>
        </p:sp>
        <p:sp>
          <p:nvSpPr>
            <p:cNvPr id="138" name="TextBox 138"/>
            <p:cNvSpPr txBox="1"/>
            <p:nvPr/>
          </p:nvSpPr>
          <p:spPr>
            <a:xfrm>
              <a:off x="6603066" y="913367"/>
              <a:ext cx="1897064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$4.99</a:t>
              </a:r>
            </a:p>
          </p:txBody>
        </p:sp>
        <p:sp>
          <p:nvSpPr>
            <p:cNvPr id="139" name="TextBox 139"/>
            <p:cNvSpPr txBox="1"/>
            <p:nvPr/>
          </p:nvSpPr>
          <p:spPr>
            <a:xfrm>
              <a:off x="9521670" y="913891"/>
              <a:ext cx="1897064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$4.99</a:t>
              </a:r>
            </a:p>
          </p:txBody>
        </p:sp>
        <p:sp>
          <p:nvSpPr>
            <p:cNvPr id="140" name="TextBox 140"/>
            <p:cNvSpPr txBox="1"/>
            <p:nvPr/>
          </p:nvSpPr>
          <p:spPr>
            <a:xfrm>
              <a:off x="12469487" y="941483"/>
              <a:ext cx="1897064" cy="262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4"/>
                </a:lnSpc>
                <a:spcBef>
                  <a:spcPct val="0"/>
                </a:spcBef>
              </a:pPr>
              <a:r>
                <a:rPr lang="en-US" sz="1345">
                  <a:solidFill>
                    <a:srgbClr val="000000"/>
                  </a:solidFill>
                  <a:latin typeface="DM Sans Bold"/>
                </a:rPr>
                <a:t>$0</a:t>
              </a:r>
            </a:p>
          </p:txBody>
        </p:sp>
        <p:sp>
          <p:nvSpPr>
            <p:cNvPr id="141" name="TextBox 141"/>
            <p:cNvSpPr txBox="1"/>
            <p:nvPr/>
          </p:nvSpPr>
          <p:spPr>
            <a:xfrm>
              <a:off x="15376783" y="913891"/>
              <a:ext cx="1897064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 Bold"/>
                </a:rPr>
                <a:t>$2.99</a:t>
              </a:r>
            </a:p>
          </p:txBody>
        </p:sp>
        <p:sp>
          <p:nvSpPr>
            <p:cNvPr id="142" name="TextBox 142"/>
            <p:cNvSpPr txBox="1"/>
            <p:nvPr/>
          </p:nvSpPr>
          <p:spPr>
            <a:xfrm>
              <a:off x="18277482" y="913891"/>
              <a:ext cx="1897064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DM Sans Bold"/>
                </a:rPr>
                <a:t>$7.99</a:t>
              </a:r>
            </a:p>
          </p:txBody>
        </p:sp>
        <p:sp>
          <p:nvSpPr>
            <p:cNvPr id="143" name="TextBox 143"/>
            <p:cNvSpPr txBox="1"/>
            <p:nvPr/>
          </p:nvSpPr>
          <p:spPr>
            <a:xfrm>
              <a:off x="12469487" y="6857123"/>
              <a:ext cx="1897064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"/>
                </a:rPr>
                <a:t>1 Game / Day</a:t>
              </a:r>
            </a:p>
          </p:txBody>
        </p:sp>
        <p:sp>
          <p:nvSpPr>
            <p:cNvPr id="144" name="TextBox 144"/>
            <p:cNvSpPr txBox="1"/>
            <p:nvPr/>
          </p:nvSpPr>
          <p:spPr>
            <a:xfrm>
              <a:off x="15347570" y="6819151"/>
              <a:ext cx="1897064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000000"/>
                  </a:solidFill>
                  <a:latin typeface="DM Sans"/>
                </a:rPr>
                <a:t>Unlimited</a:t>
              </a:r>
            </a:p>
          </p:txBody>
        </p:sp>
        <p:sp>
          <p:nvSpPr>
            <p:cNvPr id="145" name="TextBox 145"/>
            <p:cNvSpPr txBox="1"/>
            <p:nvPr/>
          </p:nvSpPr>
          <p:spPr>
            <a:xfrm>
              <a:off x="18248269" y="6819151"/>
              <a:ext cx="1897064" cy="31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DM Sans"/>
                </a:rPr>
                <a:t>Unlimited</a:t>
              </a:r>
            </a:p>
          </p:txBody>
        </p:sp>
        <p:sp>
          <p:nvSpPr>
            <p:cNvPr id="146" name="Freeform 146"/>
            <p:cNvSpPr/>
            <p:nvPr/>
          </p:nvSpPr>
          <p:spPr>
            <a:xfrm>
              <a:off x="7433762" y="6869181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39"/>
                  </a:lnTo>
                  <a:lnTo>
                    <a:pt x="0" y="23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7" name="Freeform 147"/>
            <p:cNvSpPr/>
            <p:nvPr/>
          </p:nvSpPr>
          <p:spPr>
            <a:xfrm>
              <a:off x="7433762" y="7607404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39"/>
                  </a:lnTo>
                  <a:lnTo>
                    <a:pt x="0" y="23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8" name="Freeform 148"/>
            <p:cNvSpPr/>
            <p:nvPr/>
          </p:nvSpPr>
          <p:spPr>
            <a:xfrm>
              <a:off x="7433762" y="8345627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39"/>
                  </a:lnTo>
                  <a:lnTo>
                    <a:pt x="0" y="23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9" name="Freeform 149"/>
            <p:cNvSpPr/>
            <p:nvPr/>
          </p:nvSpPr>
          <p:spPr>
            <a:xfrm>
              <a:off x="7433762" y="9083850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39"/>
                  </a:lnTo>
                  <a:lnTo>
                    <a:pt x="0" y="23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0" name="Freeform 150"/>
            <p:cNvSpPr/>
            <p:nvPr/>
          </p:nvSpPr>
          <p:spPr>
            <a:xfrm>
              <a:off x="10352366" y="9083850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39"/>
                  </a:lnTo>
                  <a:lnTo>
                    <a:pt x="0" y="23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1" name="Freeform 151"/>
            <p:cNvSpPr/>
            <p:nvPr/>
          </p:nvSpPr>
          <p:spPr>
            <a:xfrm>
              <a:off x="7433762" y="9822072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2" name="Freeform 152"/>
            <p:cNvSpPr/>
            <p:nvPr/>
          </p:nvSpPr>
          <p:spPr>
            <a:xfrm>
              <a:off x="10352366" y="9822072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3" name="Freeform 153"/>
            <p:cNvSpPr/>
            <p:nvPr/>
          </p:nvSpPr>
          <p:spPr>
            <a:xfrm>
              <a:off x="13285577" y="1699697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39" y="0"/>
                  </a:lnTo>
                  <a:lnTo>
                    <a:pt x="234539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4" name="Freeform 154"/>
            <p:cNvSpPr/>
            <p:nvPr/>
          </p:nvSpPr>
          <p:spPr>
            <a:xfrm>
              <a:off x="10329562" y="6867258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5" name="Freeform 155"/>
            <p:cNvSpPr/>
            <p:nvPr/>
          </p:nvSpPr>
          <p:spPr>
            <a:xfrm>
              <a:off x="10329562" y="7605481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6" name="Freeform 156"/>
            <p:cNvSpPr/>
            <p:nvPr/>
          </p:nvSpPr>
          <p:spPr>
            <a:xfrm>
              <a:off x="10329562" y="8343704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39"/>
                  </a:lnTo>
                  <a:lnTo>
                    <a:pt x="0" y="23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7" name="Freeform 157"/>
            <p:cNvSpPr/>
            <p:nvPr/>
          </p:nvSpPr>
          <p:spPr>
            <a:xfrm>
              <a:off x="7448369" y="4663710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39" y="0"/>
                  </a:lnTo>
                  <a:lnTo>
                    <a:pt x="234539" y="234539"/>
                  </a:lnTo>
                  <a:lnTo>
                    <a:pt x="0" y="23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8" name="Freeform 158"/>
            <p:cNvSpPr/>
            <p:nvPr/>
          </p:nvSpPr>
          <p:spPr>
            <a:xfrm>
              <a:off x="7448369" y="5401933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39" y="0"/>
                  </a:lnTo>
                  <a:lnTo>
                    <a:pt x="234539" y="234539"/>
                  </a:lnTo>
                  <a:lnTo>
                    <a:pt x="0" y="23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9" name="Freeform 159"/>
            <p:cNvSpPr/>
            <p:nvPr/>
          </p:nvSpPr>
          <p:spPr>
            <a:xfrm>
              <a:off x="7448369" y="6140155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39" y="0"/>
                  </a:lnTo>
                  <a:lnTo>
                    <a:pt x="234539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0" name="Freeform 160"/>
            <p:cNvSpPr/>
            <p:nvPr/>
          </p:nvSpPr>
          <p:spPr>
            <a:xfrm>
              <a:off x="13300183" y="8322741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1" name="Freeform 161"/>
            <p:cNvSpPr/>
            <p:nvPr/>
          </p:nvSpPr>
          <p:spPr>
            <a:xfrm>
              <a:off x="13300183" y="9060964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2" name="Freeform 162"/>
            <p:cNvSpPr/>
            <p:nvPr/>
          </p:nvSpPr>
          <p:spPr>
            <a:xfrm>
              <a:off x="13300183" y="9799187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3" name="Freeform 163"/>
            <p:cNvSpPr/>
            <p:nvPr/>
          </p:nvSpPr>
          <p:spPr>
            <a:xfrm>
              <a:off x="13300183" y="10537410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4" name="Freeform 164"/>
            <p:cNvSpPr/>
            <p:nvPr/>
          </p:nvSpPr>
          <p:spPr>
            <a:xfrm>
              <a:off x="16178267" y="8298456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39" y="0"/>
                  </a:lnTo>
                  <a:lnTo>
                    <a:pt x="234539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5" name="Freeform 165"/>
            <p:cNvSpPr/>
            <p:nvPr/>
          </p:nvSpPr>
          <p:spPr>
            <a:xfrm>
              <a:off x="16178267" y="9036679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39" y="0"/>
                  </a:lnTo>
                  <a:lnTo>
                    <a:pt x="234539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6" name="Freeform 166"/>
            <p:cNvSpPr/>
            <p:nvPr/>
          </p:nvSpPr>
          <p:spPr>
            <a:xfrm>
              <a:off x="16178267" y="9774902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39" y="0"/>
                  </a:lnTo>
                  <a:lnTo>
                    <a:pt x="234539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7" name="Freeform 167"/>
            <p:cNvSpPr/>
            <p:nvPr/>
          </p:nvSpPr>
          <p:spPr>
            <a:xfrm>
              <a:off x="16178267" y="10513125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39" y="0"/>
                  </a:lnTo>
                  <a:lnTo>
                    <a:pt x="234539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8" name="Freeform 168"/>
            <p:cNvSpPr/>
            <p:nvPr/>
          </p:nvSpPr>
          <p:spPr>
            <a:xfrm>
              <a:off x="7433123" y="10537410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9" name="Freeform 169"/>
            <p:cNvSpPr/>
            <p:nvPr/>
          </p:nvSpPr>
          <p:spPr>
            <a:xfrm>
              <a:off x="10351727" y="10537410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40" y="0"/>
                  </a:lnTo>
                  <a:lnTo>
                    <a:pt x="234540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0" name="Freeform 170"/>
            <p:cNvSpPr/>
            <p:nvPr/>
          </p:nvSpPr>
          <p:spPr>
            <a:xfrm>
              <a:off x="13285577" y="7609326"/>
              <a:ext cx="234540" cy="234540"/>
            </a:xfrm>
            <a:custGeom>
              <a:avLst/>
              <a:gdLst/>
              <a:ahLst/>
              <a:cxnLst/>
              <a:rect l="l" t="t" r="r" b="b"/>
              <a:pathLst>
                <a:path w="234540" h="234540">
                  <a:moveTo>
                    <a:pt x="0" y="0"/>
                  </a:moveTo>
                  <a:lnTo>
                    <a:pt x="234539" y="0"/>
                  </a:lnTo>
                  <a:lnTo>
                    <a:pt x="234539" y="234540"/>
                  </a:lnTo>
                  <a:lnTo>
                    <a:pt x="0" y="234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1" name="Group 171"/>
            <p:cNvGrpSpPr>
              <a:grpSpLocks noChangeAspect="1"/>
            </p:cNvGrpSpPr>
            <p:nvPr/>
          </p:nvGrpSpPr>
          <p:grpSpPr>
            <a:xfrm>
              <a:off x="6757180" y="57030"/>
              <a:ext cx="594185" cy="5941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3" name="Freeform 173"/>
              <p:cNvSpPr/>
              <p:nvPr/>
            </p:nvSpPr>
            <p:spPr>
              <a:xfrm>
                <a:off x="400267" y="526623"/>
                <a:ext cx="5549466" cy="5296755"/>
              </a:xfrm>
              <a:custGeom>
                <a:avLst/>
                <a:gdLst/>
                <a:ahLst/>
                <a:cxnLst/>
                <a:rect l="l" t="t" r="r" b="b"/>
                <a:pathLst>
                  <a:path w="5549466" h="5296755">
                    <a:moveTo>
                      <a:pt x="2774733" y="4237"/>
                    </a:moveTo>
                    <a:cubicBezTo>
                      <a:pt x="1827256" y="0"/>
                      <a:pt x="949932" y="503041"/>
                      <a:pt x="474966" y="1322882"/>
                    </a:cubicBezTo>
                    <a:cubicBezTo>
                      <a:pt x="0" y="2142722"/>
                      <a:pt x="0" y="3154032"/>
                      <a:pt x="474966" y="3973872"/>
                    </a:cubicBezTo>
                    <a:cubicBezTo>
                      <a:pt x="949932" y="4793713"/>
                      <a:pt x="1827256" y="5296754"/>
                      <a:pt x="2774733" y="5292517"/>
                    </a:cubicBezTo>
                    <a:cubicBezTo>
                      <a:pt x="3722210" y="5296754"/>
                      <a:pt x="4599534" y="4793713"/>
                      <a:pt x="5074500" y="3973872"/>
                    </a:cubicBezTo>
                    <a:cubicBezTo>
                      <a:pt x="5549466" y="3154032"/>
                      <a:pt x="5549466" y="2142722"/>
                      <a:pt x="5074500" y="1322882"/>
                    </a:cubicBezTo>
                    <a:cubicBezTo>
                      <a:pt x="4599534" y="503041"/>
                      <a:pt x="3722210" y="0"/>
                      <a:pt x="2774733" y="4237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223" r="223"/>
                </a:stretch>
              </a:blipFill>
            </p:spPr>
          </p:sp>
        </p:grpSp>
        <p:grpSp>
          <p:nvGrpSpPr>
            <p:cNvPr id="174" name="Group 174"/>
            <p:cNvGrpSpPr>
              <a:grpSpLocks noChangeAspect="1"/>
            </p:cNvGrpSpPr>
            <p:nvPr/>
          </p:nvGrpSpPr>
          <p:grpSpPr>
            <a:xfrm>
              <a:off x="9666933" y="56106"/>
              <a:ext cx="595109" cy="595109"/>
              <a:chOff x="0" y="0"/>
              <a:chExt cx="6350000" cy="635000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EFEFD"/>
              </a:solidFill>
            </p:spPr>
          </p:sp>
          <p:sp>
            <p:nvSpPr>
              <p:cNvPr id="176" name="Freeform 176"/>
              <p:cNvSpPr/>
              <p:nvPr/>
            </p:nvSpPr>
            <p:spPr>
              <a:xfrm>
                <a:off x="400267" y="526623"/>
                <a:ext cx="5549466" cy="5296755"/>
              </a:xfrm>
              <a:custGeom>
                <a:avLst/>
                <a:gdLst/>
                <a:ahLst/>
                <a:cxnLst/>
                <a:rect l="l" t="t" r="r" b="b"/>
                <a:pathLst>
                  <a:path w="5549466" h="5296755">
                    <a:moveTo>
                      <a:pt x="2774733" y="4237"/>
                    </a:moveTo>
                    <a:cubicBezTo>
                      <a:pt x="1827256" y="0"/>
                      <a:pt x="949932" y="503041"/>
                      <a:pt x="474966" y="1322882"/>
                    </a:cubicBezTo>
                    <a:cubicBezTo>
                      <a:pt x="0" y="2142722"/>
                      <a:pt x="0" y="3154032"/>
                      <a:pt x="474966" y="3973872"/>
                    </a:cubicBezTo>
                    <a:cubicBezTo>
                      <a:pt x="949932" y="4793713"/>
                      <a:pt x="1827256" y="5296754"/>
                      <a:pt x="2774733" y="5292517"/>
                    </a:cubicBezTo>
                    <a:cubicBezTo>
                      <a:pt x="3722210" y="5296754"/>
                      <a:pt x="4599534" y="4793713"/>
                      <a:pt x="5074500" y="3973872"/>
                    </a:cubicBezTo>
                    <a:cubicBezTo>
                      <a:pt x="5549466" y="3154032"/>
                      <a:pt x="5549466" y="2142722"/>
                      <a:pt x="5074500" y="1322882"/>
                    </a:cubicBezTo>
                    <a:cubicBezTo>
                      <a:pt x="4599534" y="503041"/>
                      <a:pt x="3722210" y="0"/>
                      <a:pt x="2774733" y="4237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223" r="223"/>
                </a:stretch>
              </a:blipFill>
            </p:spPr>
          </p:sp>
        </p:grpSp>
        <p:grpSp>
          <p:nvGrpSpPr>
            <p:cNvPr id="177" name="Group 177"/>
            <p:cNvGrpSpPr>
              <a:grpSpLocks noChangeAspect="1"/>
            </p:cNvGrpSpPr>
            <p:nvPr/>
          </p:nvGrpSpPr>
          <p:grpSpPr>
            <a:xfrm>
              <a:off x="12581806" y="56106"/>
              <a:ext cx="595109" cy="595109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9" name="Freeform 179"/>
              <p:cNvSpPr/>
              <p:nvPr/>
            </p:nvSpPr>
            <p:spPr>
              <a:xfrm>
                <a:off x="400267" y="526623"/>
                <a:ext cx="5549466" cy="5296755"/>
              </a:xfrm>
              <a:custGeom>
                <a:avLst/>
                <a:gdLst/>
                <a:ahLst/>
                <a:cxnLst/>
                <a:rect l="l" t="t" r="r" b="b"/>
                <a:pathLst>
                  <a:path w="5549466" h="5296755">
                    <a:moveTo>
                      <a:pt x="2774733" y="4237"/>
                    </a:moveTo>
                    <a:cubicBezTo>
                      <a:pt x="1827256" y="0"/>
                      <a:pt x="949932" y="503041"/>
                      <a:pt x="474966" y="1322882"/>
                    </a:cubicBezTo>
                    <a:cubicBezTo>
                      <a:pt x="0" y="2142722"/>
                      <a:pt x="0" y="3154032"/>
                      <a:pt x="474966" y="3973872"/>
                    </a:cubicBezTo>
                    <a:cubicBezTo>
                      <a:pt x="949932" y="4793713"/>
                      <a:pt x="1827256" y="5296754"/>
                      <a:pt x="2774733" y="5292517"/>
                    </a:cubicBezTo>
                    <a:cubicBezTo>
                      <a:pt x="3722210" y="5296754"/>
                      <a:pt x="4599534" y="4793713"/>
                      <a:pt x="5074500" y="3973872"/>
                    </a:cubicBezTo>
                    <a:cubicBezTo>
                      <a:pt x="5549466" y="3154032"/>
                      <a:pt x="5549466" y="2142722"/>
                      <a:pt x="5074500" y="1322882"/>
                    </a:cubicBezTo>
                    <a:cubicBezTo>
                      <a:pt x="4599534" y="503041"/>
                      <a:pt x="3722210" y="0"/>
                      <a:pt x="2774733" y="4237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223" r="223"/>
                </a:stretch>
              </a:blipFill>
            </p:spPr>
          </p:sp>
        </p:grpSp>
        <p:grpSp>
          <p:nvGrpSpPr>
            <p:cNvPr id="180" name="Group 180"/>
            <p:cNvGrpSpPr>
              <a:grpSpLocks noChangeAspect="1"/>
            </p:cNvGrpSpPr>
            <p:nvPr/>
          </p:nvGrpSpPr>
          <p:grpSpPr>
            <a:xfrm>
              <a:off x="15500410" y="56106"/>
              <a:ext cx="595109" cy="595109"/>
              <a:chOff x="0" y="0"/>
              <a:chExt cx="6350000" cy="635000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2" name="Freeform 182"/>
              <p:cNvSpPr/>
              <p:nvPr/>
            </p:nvSpPr>
            <p:spPr>
              <a:xfrm>
                <a:off x="400267" y="526623"/>
                <a:ext cx="5549466" cy="5296755"/>
              </a:xfrm>
              <a:custGeom>
                <a:avLst/>
                <a:gdLst/>
                <a:ahLst/>
                <a:cxnLst/>
                <a:rect l="l" t="t" r="r" b="b"/>
                <a:pathLst>
                  <a:path w="5549466" h="5296755">
                    <a:moveTo>
                      <a:pt x="2774733" y="4237"/>
                    </a:moveTo>
                    <a:cubicBezTo>
                      <a:pt x="1827256" y="0"/>
                      <a:pt x="949932" y="503041"/>
                      <a:pt x="474966" y="1322882"/>
                    </a:cubicBezTo>
                    <a:cubicBezTo>
                      <a:pt x="0" y="2142722"/>
                      <a:pt x="0" y="3154032"/>
                      <a:pt x="474966" y="3973872"/>
                    </a:cubicBezTo>
                    <a:cubicBezTo>
                      <a:pt x="949932" y="4793713"/>
                      <a:pt x="1827256" y="5296754"/>
                      <a:pt x="2774733" y="5292517"/>
                    </a:cubicBezTo>
                    <a:cubicBezTo>
                      <a:pt x="3722210" y="5296754"/>
                      <a:pt x="4599534" y="4793713"/>
                      <a:pt x="5074500" y="3973872"/>
                    </a:cubicBezTo>
                    <a:cubicBezTo>
                      <a:pt x="5549466" y="3154032"/>
                      <a:pt x="5549466" y="2142722"/>
                      <a:pt x="5074500" y="1322882"/>
                    </a:cubicBezTo>
                    <a:cubicBezTo>
                      <a:pt x="4599534" y="503041"/>
                      <a:pt x="3722210" y="0"/>
                      <a:pt x="2774733" y="4237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223" r="223"/>
                </a:stretch>
              </a:blipFill>
            </p:spPr>
          </p:sp>
        </p:grpSp>
        <p:grpSp>
          <p:nvGrpSpPr>
            <p:cNvPr id="183" name="Group 183"/>
            <p:cNvGrpSpPr>
              <a:grpSpLocks noChangeAspect="1"/>
            </p:cNvGrpSpPr>
            <p:nvPr/>
          </p:nvGrpSpPr>
          <p:grpSpPr>
            <a:xfrm>
              <a:off x="18407707" y="56106"/>
              <a:ext cx="595109" cy="595109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5" name="Freeform 185"/>
              <p:cNvSpPr/>
              <p:nvPr/>
            </p:nvSpPr>
            <p:spPr>
              <a:xfrm>
                <a:off x="400267" y="526623"/>
                <a:ext cx="5549466" cy="5296755"/>
              </a:xfrm>
              <a:custGeom>
                <a:avLst/>
                <a:gdLst/>
                <a:ahLst/>
                <a:cxnLst/>
                <a:rect l="l" t="t" r="r" b="b"/>
                <a:pathLst>
                  <a:path w="5549466" h="5296755">
                    <a:moveTo>
                      <a:pt x="2774733" y="4237"/>
                    </a:moveTo>
                    <a:cubicBezTo>
                      <a:pt x="1827256" y="0"/>
                      <a:pt x="949932" y="503041"/>
                      <a:pt x="474966" y="1322882"/>
                    </a:cubicBezTo>
                    <a:cubicBezTo>
                      <a:pt x="0" y="2142722"/>
                      <a:pt x="0" y="3154032"/>
                      <a:pt x="474966" y="3973872"/>
                    </a:cubicBezTo>
                    <a:cubicBezTo>
                      <a:pt x="949932" y="4793713"/>
                      <a:pt x="1827256" y="5296754"/>
                      <a:pt x="2774733" y="5292517"/>
                    </a:cubicBezTo>
                    <a:cubicBezTo>
                      <a:pt x="3722210" y="5296754"/>
                      <a:pt x="4599534" y="4793713"/>
                      <a:pt x="5074500" y="3973872"/>
                    </a:cubicBezTo>
                    <a:cubicBezTo>
                      <a:pt x="5549466" y="3154032"/>
                      <a:pt x="5549466" y="2142722"/>
                      <a:pt x="5074500" y="1322882"/>
                    </a:cubicBezTo>
                    <a:cubicBezTo>
                      <a:pt x="4599534" y="503041"/>
                      <a:pt x="3722210" y="0"/>
                      <a:pt x="2774733" y="4237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223" r="223"/>
                </a:stretch>
              </a:blipFill>
            </p:spPr>
          </p:sp>
        </p:grpSp>
        <p:sp>
          <p:nvSpPr>
            <p:cNvPr id="186" name="Freeform 186"/>
            <p:cNvSpPr/>
            <p:nvPr/>
          </p:nvSpPr>
          <p:spPr>
            <a:xfrm>
              <a:off x="19144929" y="1722586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7" name="Freeform 187"/>
            <p:cNvSpPr/>
            <p:nvPr/>
          </p:nvSpPr>
          <p:spPr>
            <a:xfrm>
              <a:off x="16172952" y="1726349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8" name="Freeform 188"/>
            <p:cNvSpPr/>
            <p:nvPr/>
          </p:nvSpPr>
          <p:spPr>
            <a:xfrm>
              <a:off x="16172952" y="2452155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9" name="Freeform 189"/>
            <p:cNvSpPr/>
            <p:nvPr/>
          </p:nvSpPr>
          <p:spPr>
            <a:xfrm>
              <a:off x="16172952" y="3204174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0" name="Freeform 190"/>
            <p:cNvSpPr/>
            <p:nvPr/>
          </p:nvSpPr>
          <p:spPr>
            <a:xfrm>
              <a:off x="16172952" y="3929980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1" name="Freeform 191"/>
            <p:cNvSpPr/>
            <p:nvPr/>
          </p:nvSpPr>
          <p:spPr>
            <a:xfrm>
              <a:off x="16172952" y="4666824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2" name="Freeform 192"/>
            <p:cNvSpPr/>
            <p:nvPr/>
          </p:nvSpPr>
          <p:spPr>
            <a:xfrm>
              <a:off x="16172952" y="5392629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3" name="Freeform 193"/>
            <p:cNvSpPr/>
            <p:nvPr/>
          </p:nvSpPr>
          <p:spPr>
            <a:xfrm>
              <a:off x="16172952" y="6144649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4" name="Freeform 194"/>
            <p:cNvSpPr/>
            <p:nvPr/>
          </p:nvSpPr>
          <p:spPr>
            <a:xfrm>
              <a:off x="13294868" y="2448392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5" name="Freeform 195"/>
            <p:cNvSpPr/>
            <p:nvPr/>
          </p:nvSpPr>
          <p:spPr>
            <a:xfrm>
              <a:off x="13294868" y="3200411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6" name="Freeform 196"/>
            <p:cNvSpPr/>
            <p:nvPr/>
          </p:nvSpPr>
          <p:spPr>
            <a:xfrm>
              <a:off x="13294868" y="3926216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7" name="Freeform 197"/>
            <p:cNvSpPr/>
            <p:nvPr/>
          </p:nvSpPr>
          <p:spPr>
            <a:xfrm>
              <a:off x="13294868" y="4663060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8" name="Freeform 198"/>
            <p:cNvSpPr/>
            <p:nvPr/>
          </p:nvSpPr>
          <p:spPr>
            <a:xfrm>
              <a:off x="13294868" y="5388866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9" name="Freeform 199"/>
            <p:cNvSpPr/>
            <p:nvPr/>
          </p:nvSpPr>
          <p:spPr>
            <a:xfrm>
              <a:off x="13294868" y="6140885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0" name="Freeform 200"/>
            <p:cNvSpPr/>
            <p:nvPr/>
          </p:nvSpPr>
          <p:spPr>
            <a:xfrm>
              <a:off x="10346412" y="1717067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1" name="Freeform 201"/>
            <p:cNvSpPr/>
            <p:nvPr/>
          </p:nvSpPr>
          <p:spPr>
            <a:xfrm>
              <a:off x="10346412" y="2442872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2" name="Freeform 202"/>
            <p:cNvSpPr/>
            <p:nvPr/>
          </p:nvSpPr>
          <p:spPr>
            <a:xfrm>
              <a:off x="10346412" y="3194892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3" name="Freeform 203"/>
            <p:cNvSpPr/>
            <p:nvPr/>
          </p:nvSpPr>
          <p:spPr>
            <a:xfrm>
              <a:off x="10346412" y="3920697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4" name="Freeform 204"/>
            <p:cNvSpPr/>
            <p:nvPr/>
          </p:nvSpPr>
          <p:spPr>
            <a:xfrm>
              <a:off x="10346412" y="4657541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5" name="Freeform 205"/>
            <p:cNvSpPr/>
            <p:nvPr/>
          </p:nvSpPr>
          <p:spPr>
            <a:xfrm>
              <a:off x="10346412" y="5383347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6" name="Freeform 206"/>
            <p:cNvSpPr/>
            <p:nvPr/>
          </p:nvSpPr>
          <p:spPr>
            <a:xfrm>
              <a:off x="10346412" y="6135366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7" name="Freeform 207"/>
            <p:cNvSpPr/>
            <p:nvPr/>
          </p:nvSpPr>
          <p:spPr>
            <a:xfrm>
              <a:off x="7465219" y="1726349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8" name="Freeform 208"/>
            <p:cNvSpPr/>
            <p:nvPr/>
          </p:nvSpPr>
          <p:spPr>
            <a:xfrm>
              <a:off x="7465219" y="2452155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9" name="Freeform 209"/>
            <p:cNvSpPr/>
            <p:nvPr/>
          </p:nvSpPr>
          <p:spPr>
            <a:xfrm>
              <a:off x="7465219" y="3204174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0" name="Freeform 210"/>
            <p:cNvSpPr/>
            <p:nvPr/>
          </p:nvSpPr>
          <p:spPr>
            <a:xfrm>
              <a:off x="7465219" y="3929980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1" name="Freeform 211"/>
            <p:cNvSpPr/>
            <p:nvPr/>
          </p:nvSpPr>
          <p:spPr>
            <a:xfrm>
              <a:off x="19144929" y="2470135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2" name="Freeform 212"/>
            <p:cNvSpPr/>
            <p:nvPr/>
          </p:nvSpPr>
          <p:spPr>
            <a:xfrm>
              <a:off x="19144929" y="3187094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3" name="Freeform 213"/>
            <p:cNvSpPr/>
            <p:nvPr/>
          </p:nvSpPr>
          <p:spPr>
            <a:xfrm>
              <a:off x="19144929" y="3934643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4" name="Freeform 214"/>
            <p:cNvSpPr/>
            <p:nvPr/>
          </p:nvSpPr>
          <p:spPr>
            <a:xfrm>
              <a:off x="19144929" y="4651093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5" name="Freeform 215"/>
            <p:cNvSpPr/>
            <p:nvPr/>
          </p:nvSpPr>
          <p:spPr>
            <a:xfrm>
              <a:off x="19144929" y="5368052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6" name="Freeform 216"/>
            <p:cNvSpPr/>
            <p:nvPr/>
          </p:nvSpPr>
          <p:spPr>
            <a:xfrm>
              <a:off x="19144929" y="6115601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7" name="Freeform 217"/>
            <p:cNvSpPr/>
            <p:nvPr/>
          </p:nvSpPr>
          <p:spPr>
            <a:xfrm>
              <a:off x="19144929" y="7619042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8" name="Freeform 218"/>
            <p:cNvSpPr/>
            <p:nvPr/>
          </p:nvSpPr>
          <p:spPr>
            <a:xfrm>
              <a:off x="19144929" y="8366591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9" name="Freeform 219"/>
            <p:cNvSpPr/>
            <p:nvPr/>
          </p:nvSpPr>
          <p:spPr>
            <a:xfrm>
              <a:off x="19144929" y="9083041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0" name="Freeform 220"/>
            <p:cNvSpPr/>
            <p:nvPr/>
          </p:nvSpPr>
          <p:spPr>
            <a:xfrm>
              <a:off x="19144929" y="9800001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6"/>
                  </a:lnTo>
                  <a:lnTo>
                    <a:pt x="0" y="18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1" name="Freeform 221"/>
            <p:cNvSpPr/>
            <p:nvPr/>
          </p:nvSpPr>
          <p:spPr>
            <a:xfrm>
              <a:off x="19144929" y="10547549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2" name="Freeform 222"/>
            <p:cNvSpPr/>
            <p:nvPr/>
          </p:nvSpPr>
          <p:spPr>
            <a:xfrm>
              <a:off x="16172952" y="7627812"/>
              <a:ext cx="246302" cy="189876"/>
            </a:xfrm>
            <a:custGeom>
              <a:avLst/>
              <a:gdLst/>
              <a:ahLst/>
              <a:cxnLst/>
              <a:rect l="l" t="t" r="r" b="b"/>
              <a:pathLst>
                <a:path w="246302" h="189876">
                  <a:moveTo>
                    <a:pt x="0" y="0"/>
                  </a:moveTo>
                  <a:lnTo>
                    <a:pt x="246302" y="0"/>
                  </a:lnTo>
                  <a:lnTo>
                    <a:pt x="246302" y="189877"/>
                  </a:lnTo>
                  <a:lnTo>
                    <a:pt x="0" y="18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171153" y="0"/>
            <a:ext cx="5321129" cy="5341158"/>
          </a:xfrm>
          <a:custGeom>
            <a:avLst/>
            <a:gdLst/>
            <a:ahLst/>
            <a:cxnLst/>
            <a:rect l="l" t="t" r="r" b="b"/>
            <a:pathLst>
              <a:path w="5321129" h="5341158">
                <a:moveTo>
                  <a:pt x="0" y="0"/>
                </a:moveTo>
                <a:lnTo>
                  <a:pt x="5321128" y="0"/>
                </a:lnTo>
                <a:lnTo>
                  <a:pt x="5321128" y="5341158"/>
                </a:lnTo>
                <a:lnTo>
                  <a:pt x="0" y="534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066641" y="263485"/>
            <a:ext cx="4484844" cy="3957875"/>
          </a:xfrm>
          <a:custGeom>
            <a:avLst/>
            <a:gdLst/>
            <a:ahLst/>
            <a:cxnLst/>
            <a:rect l="l" t="t" r="r" b="b"/>
            <a:pathLst>
              <a:path w="4484844" h="3957875">
                <a:moveTo>
                  <a:pt x="0" y="0"/>
                </a:moveTo>
                <a:lnTo>
                  <a:pt x="4484844" y="0"/>
                </a:lnTo>
                <a:lnTo>
                  <a:pt x="4484844" y="3957874"/>
                </a:lnTo>
                <a:lnTo>
                  <a:pt x="0" y="3957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09853" y="11986"/>
            <a:ext cx="1677177" cy="2783696"/>
          </a:xfrm>
          <a:custGeom>
            <a:avLst/>
            <a:gdLst/>
            <a:ahLst/>
            <a:cxnLst/>
            <a:rect l="l" t="t" r="r" b="b"/>
            <a:pathLst>
              <a:path w="1677177" h="2783696">
                <a:moveTo>
                  <a:pt x="0" y="0"/>
                </a:moveTo>
                <a:lnTo>
                  <a:pt x="1677176" y="0"/>
                </a:lnTo>
                <a:lnTo>
                  <a:pt x="1677176" y="2783695"/>
                </a:lnTo>
                <a:lnTo>
                  <a:pt x="0" y="27836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119" y="2461304"/>
            <a:ext cx="8954947" cy="78890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942108" y="4003750"/>
            <a:ext cx="7091459" cy="1467146"/>
            <a:chOff x="0" y="0"/>
            <a:chExt cx="1823022" cy="3771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23022" cy="377163"/>
            </a:xfrm>
            <a:custGeom>
              <a:avLst/>
              <a:gdLst/>
              <a:ahLst/>
              <a:cxnLst/>
              <a:rect l="l" t="t" r="r" b="b"/>
              <a:pathLst>
                <a:path w="1823022" h="377163">
                  <a:moveTo>
                    <a:pt x="27293" y="0"/>
                  </a:moveTo>
                  <a:lnTo>
                    <a:pt x="1795729" y="0"/>
                  </a:lnTo>
                  <a:cubicBezTo>
                    <a:pt x="1802967" y="0"/>
                    <a:pt x="1809910" y="2876"/>
                    <a:pt x="1815028" y="7994"/>
                  </a:cubicBezTo>
                  <a:cubicBezTo>
                    <a:pt x="1820146" y="13112"/>
                    <a:pt x="1823022" y="20055"/>
                    <a:pt x="1823022" y="27293"/>
                  </a:cubicBezTo>
                  <a:lnTo>
                    <a:pt x="1823022" y="349870"/>
                  </a:lnTo>
                  <a:cubicBezTo>
                    <a:pt x="1823022" y="357109"/>
                    <a:pt x="1820146" y="364051"/>
                    <a:pt x="1815028" y="369170"/>
                  </a:cubicBezTo>
                  <a:cubicBezTo>
                    <a:pt x="1809910" y="374288"/>
                    <a:pt x="1802967" y="377163"/>
                    <a:pt x="1795729" y="377163"/>
                  </a:cubicBezTo>
                  <a:lnTo>
                    <a:pt x="27293" y="377163"/>
                  </a:lnTo>
                  <a:cubicBezTo>
                    <a:pt x="20055" y="377163"/>
                    <a:pt x="13112" y="374288"/>
                    <a:pt x="7994" y="369170"/>
                  </a:cubicBezTo>
                  <a:cubicBezTo>
                    <a:pt x="2876" y="364051"/>
                    <a:pt x="0" y="357109"/>
                    <a:pt x="0" y="349870"/>
                  </a:cubicBezTo>
                  <a:lnTo>
                    <a:pt x="0" y="27293"/>
                  </a:lnTo>
                  <a:cubicBezTo>
                    <a:pt x="0" y="20055"/>
                    <a:pt x="2876" y="13112"/>
                    <a:pt x="7994" y="7994"/>
                  </a:cubicBezTo>
                  <a:cubicBezTo>
                    <a:pt x="13112" y="2876"/>
                    <a:pt x="20055" y="0"/>
                    <a:pt x="27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E1E6">
                    <a:alpha val="100000"/>
                  </a:srgbClr>
                </a:gs>
                <a:gs pos="100000">
                  <a:srgbClr val="55D785">
                    <a:alpha val="100000"/>
                  </a:srgbClr>
                </a:gs>
              </a:gsLst>
              <a:lin ang="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823022" cy="37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9273474" y="4284591"/>
            <a:ext cx="543993" cy="802941"/>
          </a:xfrm>
          <a:custGeom>
            <a:avLst/>
            <a:gdLst/>
            <a:ahLst/>
            <a:cxnLst/>
            <a:rect l="l" t="t" r="r" b="b"/>
            <a:pathLst>
              <a:path w="543993" h="802941">
                <a:moveTo>
                  <a:pt x="0" y="0"/>
                </a:moveTo>
                <a:lnTo>
                  <a:pt x="543993" y="0"/>
                </a:lnTo>
                <a:lnTo>
                  <a:pt x="543993" y="802941"/>
                </a:lnTo>
                <a:lnTo>
                  <a:pt x="0" y="802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942108" y="5742910"/>
            <a:ext cx="7091459" cy="1467146"/>
            <a:chOff x="0" y="0"/>
            <a:chExt cx="1823022" cy="3771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3022" cy="377163"/>
            </a:xfrm>
            <a:custGeom>
              <a:avLst/>
              <a:gdLst/>
              <a:ahLst/>
              <a:cxnLst/>
              <a:rect l="l" t="t" r="r" b="b"/>
              <a:pathLst>
                <a:path w="1823022" h="377163">
                  <a:moveTo>
                    <a:pt x="27293" y="0"/>
                  </a:moveTo>
                  <a:lnTo>
                    <a:pt x="1795729" y="0"/>
                  </a:lnTo>
                  <a:cubicBezTo>
                    <a:pt x="1802967" y="0"/>
                    <a:pt x="1809910" y="2876"/>
                    <a:pt x="1815028" y="7994"/>
                  </a:cubicBezTo>
                  <a:cubicBezTo>
                    <a:pt x="1820146" y="13112"/>
                    <a:pt x="1823022" y="20055"/>
                    <a:pt x="1823022" y="27293"/>
                  </a:cubicBezTo>
                  <a:lnTo>
                    <a:pt x="1823022" y="349870"/>
                  </a:lnTo>
                  <a:cubicBezTo>
                    <a:pt x="1823022" y="357109"/>
                    <a:pt x="1820146" y="364051"/>
                    <a:pt x="1815028" y="369170"/>
                  </a:cubicBezTo>
                  <a:cubicBezTo>
                    <a:pt x="1809910" y="374288"/>
                    <a:pt x="1802967" y="377163"/>
                    <a:pt x="1795729" y="377163"/>
                  </a:cubicBezTo>
                  <a:lnTo>
                    <a:pt x="27293" y="377163"/>
                  </a:lnTo>
                  <a:cubicBezTo>
                    <a:pt x="20055" y="377163"/>
                    <a:pt x="13112" y="374288"/>
                    <a:pt x="7994" y="369170"/>
                  </a:cubicBezTo>
                  <a:cubicBezTo>
                    <a:pt x="2876" y="364051"/>
                    <a:pt x="0" y="357109"/>
                    <a:pt x="0" y="349870"/>
                  </a:cubicBezTo>
                  <a:lnTo>
                    <a:pt x="0" y="27293"/>
                  </a:lnTo>
                  <a:cubicBezTo>
                    <a:pt x="0" y="20055"/>
                    <a:pt x="2876" y="13112"/>
                    <a:pt x="7994" y="7994"/>
                  </a:cubicBezTo>
                  <a:cubicBezTo>
                    <a:pt x="13112" y="2876"/>
                    <a:pt x="20055" y="0"/>
                    <a:pt x="27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E1E6">
                    <a:alpha val="100000"/>
                  </a:srgbClr>
                </a:gs>
                <a:gs pos="100000">
                  <a:srgbClr val="55D785">
                    <a:alpha val="100000"/>
                  </a:srgbClr>
                </a:gs>
              </a:gsLst>
              <a:lin ang="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823022" cy="37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5400000">
            <a:off x="9273474" y="6075013"/>
            <a:ext cx="543993" cy="802941"/>
          </a:xfrm>
          <a:custGeom>
            <a:avLst/>
            <a:gdLst/>
            <a:ahLst/>
            <a:cxnLst/>
            <a:rect l="l" t="t" r="r" b="b"/>
            <a:pathLst>
              <a:path w="543993" h="802941">
                <a:moveTo>
                  <a:pt x="0" y="0"/>
                </a:moveTo>
                <a:lnTo>
                  <a:pt x="543993" y="0"/>
                </a:lnTo>
                <a:lnTo>
                  <a:pt x="543993" y="802941"/>
                </a:lnTo>
                <a:lnTo>
                  <a:pt x="0" y="802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8942108" y="7482071"/>
            <a:ext cx="7091459" cy="1467146"/>
            <a:chOff x="0" y="0"/>
            <a:chExt cx="1823022" cy="3771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23022" cy="377163"/>
            </a:xfrm>
            <a:custGeom>
              <a:avLst/>
              <a:gdLst/>
              <a:ahLst/>
              <a:cxnLst/>
              <a:rect l="l" t="t" r="r" b="b"/>
              <a:pathLst>
                <a:path w="1823022" h="377163">
                  <a:moveTo>
                    <a:pt x="27293" y="0"/>
                  </a:moveTo>
                  <a:lnTo>
                    <a:pt x="1795729" y="0"/>
                  </a:lnTo>
                  <a:cubicBezTo>
                    <a:pt x="1802967" y="0"/>
                    <a:pt x="1809910" y="2876"/>
                    <a:pt x="1815028" y="7994"/>
                  </a:cubicBezTo>
                  <a:cubicBezTo>
                    <a:pt x="1820146" y="13112"/>
                    <a:pt x="1823022" y="20055"/>
                    <a:pt x="1823022" y="27293"/>
                  </a:cubicBezTo>
                  <a:lnTo>
                    <a:pt x="1823022" y="349870"/>
                  </a:lnTo>
                  <a:cubicBezTo>
                    <a:pt x="1823022" y="357109"/>
                    <a:pt x="1820146" y="364051"/>
                    <a:pt x="1815028" y="369170"/>
                  </a:cubicBezTo>
                  <a:cubicBezTo>
                    <a:pt x="1809910" y="374288"/>
                    <a:pt x="1802967" y="377163"/>
                    <a:pt x="1795729" y="377163"/>
                  </a:cubicBezTo>
                  <a:lnTo>
                    <a:pt x="27293" y="377163"/>
                  </a:lnTo>
                  <a:cubicBezTo>
                    <a:pt x="20055" y="377163"/>
                    <a:pt x="13112" y="374288"/>
                    <a:pt x="7994" y="369170"/>
                  </a:cubicBezTo>
                  <a:cubicBezTo>
                    <a:pt x="2876" y="364051"/>
                    <a:pt x="0" y="357109"/>
                    <a:pt x="0" y="349870"/>
                  </a:cubicBezTo>
                  <a:lnTo>
                    <a:pt x="0" y="27293"/>
                  </a:lnTo>
                  <a:cubicBezTo>
                    <a:pt x="0" y="20055"/>
                    <a:pt x="2876" y="13112"/>
                    <a:pt x="7994" y="7994"/>
                  </a:cubicBezTo>
                  <a:cubicBezTo>
                    <a:pt x="13112" y="2876"/>
                    <a:pt x="20055" y="0"/>
                    <a:pt x="27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E1E6">
                    <a:alpha val="100000"/>
                  </a:srgbClr>
                </a:gs>
                <a:gs pos="100000">
                  <a:srgbClr val="55D785">
                    <a:alpha val="100000"/>
                  </a:srgbClr>
                </a:gs>
              </a:gsLst>
              <a:lin ang="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823022" cy="37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9273474" y="7814007"/>
            <a:ext cx="543993" cy="802941"/>
          </a:xfrm>
          <a:custGeom>
            <a:avLst/>
            <a:gdLst/>
            <a:ahLst/>
            <a:cxnLst/>
            <a:rect l="l" t="t" r="r" b="b"/>
            <a:pathLst>
              <a:path w="543993" h="802941">
                <a:moveTo>
                  <a:pt x="0" y="0"/>
                </a:moveTo>
                <a:lnTo>
                  <a:pt x="543993" y="0"/>
                </a:lnTo>
                <a:lnTo>
                  <a:pt x="543993" y="802941"/>
                </a:lnTo>
                <a:lnTo>
                  <a:pt x="0" y="802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10200686" y="7619631"/>
            <a:ext cx="5360015" cy="56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0"/>
              </a:lnSpc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Esports CAGR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00686" y="8273227"/>
            <a:ext cx="5746018" cy="41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Statista.com = 7.1%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814047" y="817279"/>
            <a:ext cx="1036735" cy="1173108"/>
          </a:xfrm>
          <a:custGeom>
            <a:avLst/>
            <a:gdLst/>
            <a:ahLst/>
            <a:cxnLst/>
            <a:rect l="l" t="t" r="r" b="b"/>
            <a:pathLst>
              <a:path w="1036735" h="1173108">
                <a:moveTo>
                  <a:pt x="0" y="0"/>
                </a:moveTo>
                <a:lnTo>
                  <a:pt x="1036735" y="0"/>
                </a:lnTo>
                <a:lnTo>
                  <a:pt x="1036735" y="1173109"/>
                </a:lnTo>
                <a:lnTo>
                  <a:pt x="0" y="11731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361898" y="993814"/>
            <a:ext cx="612829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Market Potential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00686" y="4114562"/>
            <a:ext cx="4122689" cy="56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0"/>
              </a:lnSpc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Total Playerbase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00686" y="5879270"/>
            <a:ext cx="5360015" cy="56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0"/>
              </a:lnSpc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Total Target Audience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00686" y="4743812"/>
            <a:ext cx="5602819" cy="41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2023: 152 Million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00686" y="6534233"/>
            <a:ext cx="5746018" cy="41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96% * 152 Million = 146 Million</a:t>
            </a:r>
          </a:p>
        </p:txBody>
      </p:sp>
      <p:sp>
        <p:nvSpPr>
          <p:cNvPr id="26" name="AutoShape 26"/>
          <p:cNvSpPr/>
          <p:nvPr/>
        </p:nvSpPr>
        <p:spPr>
          <a:xfrm>
            <a:off x="880365" y="4686062"/>
            <a:ext cx="7462456" cy="0"/>
          </a:xfrm>
          <a:prstGeom prst="line">
            <a:avLst/>
          </a:prstGeom>
          <a:ln w="66675" cap="rnd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880365" y="9291638"/>
            <a:ext cx="7462456" cy="0"/>
          </a:xfrm>
          <a:prstGeom prst="line">
            <a:avLst/>
          </a:prstGeom>
          <a:ln w="66675" cap="rnd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>
            <a:off x="8342820" y="4686062"/>
            <a:ext cx="0" cy="4605576"/>
          </a:xfrm>
          <a:prstGeom prst="line">
            <a:avLst/>
          </a:prstGeom>
          <a:ln w="66675" cap="rnd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H="1">
            <a:off x="880365" y="4686062"/>
            <a:ext cx="0" cy="4605576"/>
          </a:xfrm>
          <a:prstGeom prst="line">
            <a:avLst/>
          </a:prstGeom>
          <a:ln w="66675" cap="rnd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52679" y="6320906"/>
            <a:ext cx="4814701" cy="4248973"/>
          </a:xfrm>
          <a:custGeom>
            <a:avLst/>
            <a:gdLst/>
            <a:ahLst/>
            <a:cxnLst/>
            <a:rect l="l" t="t" r="r" b="b"/>
            <a:pathLst>
              <a:path w="4814701" h="4248973">
                <a:moveTo>
                  <a:pt x="0" y="0"/>
                </a:moveTo>
                <a:lnTo>
                  <a:pt x="4814700" y="0"/>
                </a:lnTo>
                <a:lnTo>
                  <a:pt x="4814700" y="4248973"/>
                </a:lnTo>
                <a:lnTo>
                  <a:pt x="0" y="424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-292317" y="292317"/>
            <a:ext cx="4975607" cy="4390974"/>
          </a:xfrm>
          <a:custGeom>
            <a:avLst/>
            <a:gdLst/>
            <a:ahLst/>
            <a:cxnLst/>
            <a:rect l="l" t="t" r="r" b="b"/>
            <a:pathLst>
              <a:path w="4975607" h="4390974">
                <a:moveTo>
                  <a:pt x="0" y="4390973"/>
                </a:moveTo>
                <a:lnTo>
                  <a:pt x="4975607" y="4390973"/>
                </a:lnTo>
                <a:lnTo>
                  <a:pt x="4975607" y="0"/>
                </a:lnTo>
                <a:lnTo>
                  <a:pt x="0" y="0"/>
                </a:lnTo>
                <a:lnTo>
                  <a:pt x="0" y="439097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16805" y="2466590"/>
            <a:ext cx="7095589" cy="3313104"/>
            <a:chOff x="0" y="0"/>
            <a:chExt cx="174075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0753" cy="812800"/>
            </a:xfrm>
            <a:custGeom>
              <a:avLst/>
              <a:gdLst/>
              <a:ahLst/>
              <a:cxnLst/>
              <a:rect l="l" t="t" r="r" b="b"/>
              <a:pathLst>
                <a:path w="1740753" h="812800">
                  <a:moveTo>
                    <a:pt x="21822" y="0"/>
                  </a:moveTo>
                  <a:lnTo>
                    <a:pt x="1718931" y="0"/>
                  </a:lnTo>
                  <a:cubicBezTo>
                    <a:pt x="1730983" y="0"/>
                    <a:pt x="1740753" y="9770"/>
                    <a:pt x="1740753" y="21822"/>
                  </a:cubicBezTo>
                  <a:lnTo>
                    <a:pt x="1740753" y="790978"/>
                  </a:lnTo>
                  <a:cubicBezTo>
                    <a:pt x="1740753" y="796766"/>
                    <a:pt x="1738454" y="802316"/>
                    <a:pt x="1734361" y="806409"/>
                  </a:cubicBezTo>
                  <a:cubicBezTo>
                    <a:pt x="1730269" y="810501"/>
                    <a:pt x="1724718" y="812800"/>
                    <a:pt x="1718931" y="812800"/>
                  </a:cubicBezTo>
                  <a:lnTo>
                    <a:pt x="21822" y="812800"/>
                  </a:lnTo>
                  <a:cubicBezTo>
                    <a:pt x="16034" y="812800"/>
                    <a:pt x="10484" y="810501"/>
                    <a:pt x="6391" y="806409"/>
                  </a:cubicBezTo>
                  <a:cubicBezTo>
                    <a:pt x="2299" y="802316"/>
                    <a:pt x="0" y="796766"/>
                    <a:pt x="0" y="790978"/>
                  </a:cubicBezTo>
                  <a:lnTo>
                    <a:pt x="0" y="21822"/>
                  </a:lnTo>
                  <a:cubicBezTo>
                    <a:pt x="0" y="16034"/>
                    <a:pt x="2299" y="10484"/>
                    <a:pt x="6391" y="6391"/>
                  </a:cubicBezTo>
                  <a:cubicBezTo>
                    <a:pt x="10484" y="2299"/>
                    <a:pt x="16034" y="0"/>
                    <a:pt x="21822" y="0"/>
                  </a:cubicBezTo>
                  <a:close/>
                </a:path>
              </a:pathLst>
            </a:custGeom>
            <a:blipFill>
              <a:blip r:embed="rId5"/>
              <a:stretch>
                <a:fillRect t="-2359" b="-2359"/>
              </a:stretch>
            </a:blipFill>
            <a:ln w="95250" cap="sq">
              <a:gradFill>
                <a:gsLst>
                  <a:gs pos="0">
                    <a:srgbClr val="5CE1E6">
                      <a:alpha val="100000"/>
                    </a:srgbClr>
                  </a:gs>
                  <a:gs pos="100000">
                    <a:srgbClr val="55D78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466882" y="2423204"/>
            <a:ext cx="6777190" cy="3399877"/>
            <a:chOff x="0" y="0"/>
            <a:chExt cx="162020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0206" cy="812800"/>
            </a:xfrm>
            <a:custGeom>
              <a:avLst/>
              <a:gdLst/>
              <a:ahLst/>
              <a:cxnLst/>
              <a:rect l="l" t="t" r="r" b="b"/>
              <a:pathLst>
                <a:path w="1620206" h="812800">
                  <a:moveTo>
                    <a:pt x="22847" y="0"/>
                  </a:moveTo>
                  <a:lnTo>
                    <a:pt x="1597359" y="0"/>
                  </a:lnTo>
                  <a:cubicBezTo>
                    <a:pt x="1603418" y="0"/>
                    <a:pt x="1609229" y="2407"/>
                    <a:pt x="1613514" y="6692"/>
                  </a:cubicBezTo>
                  <a:cubicBezTo>
                    <a:pt x="1617799" y="10976"/>
                    <a:pt x="1620206" y="16788"/>
                    <a:pt x="1620206" y="22847"/>
                  </a:cubicBezTo>
                  <a:lnTo>
                    <a:pt x="1620206" y="789953"/>
                  </a:lnTo>
                  <a:cubicBezTo>
                    <a:pt x="1620206" y="802571"/>
                    <a:pt x="1609977" y="812800"/>
                    <a:pt x="1597359" y="812800"/>
                  </a:cubicBezTo>
                  <a:lnTo>
                    <a:pt x="22847" y="812800"/>
                  </a:lnTo>
                  <a:cubicBezTo>
                    <a:pt x="10229" y="812800"/>
                    <a:pt x="0" y="802571"/>
                    <a:pt x="0" y="789953"/>
                  </a:cubicBezTo>
                  <a:lnTo>
                    <a:pt x="0" y="22847"/>
                  </a:lnTo>
                  <a:cubicBezTo>
                    <a:pt x="0" y="10229"/>
                    <a:pt x="10229" y="0"/>
                    <a:pt x="22847" y="0"/>
                  </a:cubicBezTo>
                  <a:close/>
                </a:path>
              </a:pathLst>
            </a:custGeom>
            <a:blipFill>
              <a:blip r:embed="rId6"/>
              <a:stretch>
                <a:fillRect t="-4771" b="-4771"/>
              </a:stretch>
            </a:blipFill>
            <a:ln w="95250" cap="sq">
              <a:gradFill>
                <a:gsLst>
                  <a:gs pos="0">
                    <a:srgbClr val="5CE1E6">
                      <a:alpha val="100000"/>
                    </a:srgbClr>
                  </a:gs>
                  <a:gs pos="100000">
                    <a:srgbClr val="55D78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316805" y="5977672"/>
            <a:ext cx="7095589" cy="3507973"/>
            <a:chOff x="0" y="0"/>
            <a:chExt cx="1740753" cy="8606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0753" cy="860607"/>
            </a:xfrm>
            <a:custGeom>
              <a:avLst/>
              <a:gdLst/>
              <a:ahLst/>
              <a:cxnLst/>
              <a:rect l="l" t="t" r="r" b="b"/>
              <a:pathLst>
                <a:path w="1740753" h="860607">
                  <a:moveTo>
                    <a:pt x="21822" y="0"/>
                  </a:moveTo>
                  <a:lnTo>
                    <a:pt x="1718931" y="0"/>
                  </a:lnTo>
                  <a:cubicBezTo>
                    <a:pt x="1730983" y="0"/>
                    <a:pt x="1740753" y="9770"/>
                    <a:pt x="1740753" y="21822"/>
                  </a:cubicBezTo>
                  <a:lnTo>
                    <a:pt x="1740753" y="838785"/>
                  </a:lnTo>
                  <a:cubicBezTo>
                    <a:pt x="1740753" y="850837"/>
                    <a:pt x="1730983" y="860607"/>
                    <a:pt x="1718931" y="860607"/>
                  </a:cubicBezTo>
                  <a:lnTo>
                    <a:pt x="21822" y="860607"/>
                  </a:lnTo>
                  <a:cubicBezTo>
                    <a:pt x="16034" y="860607"/>
                    <a:pt x="10484" y="858308"/>
                    <a:pt x="6391" y="854215"/>
                  </a:cubicBezTo>
                  <a:cubicBezTo>
                    <a:pt x="2299" y="850123"/>
                    <a:pt x="0" y="844573"/>
                    <a:pt x="0" y="838785"/>
                  </a:cubicBezTo>
                  <a:lnTo>
                    <a:pt x="0" y="21822"/>
                  </a:lnTo>
                  <a:cubicBezTo>
                    <a:pt x="0" y="16034"/>
                    <a:pt x="2299" y="10484"/>
                    <a:pt x="6391" y="6391"/>
                  </a:cubicBezTo>
                  <a:cubicBezTo>
                    <a:pt x="10484" y="2299"/>
                    <a:pt x="16034" y="0"/>
                    <a:pt x="21822" y="0"/>
                  </a:cubicBezTo>
                  <a:close/>
                </a:path>
              </a:pathLst>
            </a:custGeom>
            <a:blipFill>
              <a:blip r:embed="rId7"/>
              <a:stretch>
                <a:fillRect t="-4619" b="-4619"/>
              </a:stretch>
            </a:blipFill>
            <a:ln w="95250" cap="sq">
              <a:gradFill>
                <a:gsLst>
                  <a:gs pos="0">
                    <a:srgbClr val="5CE1E6">
                      <a:alpha val="100000"/>
                    </a:srgbClr>
                  </a:gs>
                  <a:gs pos="100000">
                    <a:srgbClr val="55D78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9466882" y="5977672"/>
            <a:ext cx="6777190" cy="3545407"/>
            <a:chOff x="0" y="0"/>
            <a:chExt cx="1703683" cy="8912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3683" cy="891262"/>
            </a:xfrm>
            <a:custGeom>
              <a:avLst/>
              <a:gdLst/>
              <a:ahLst/>
              <a:cxnLst/>
              <a:rect l="l" t="t" r="r" b="b"/>
              <a:pathLst>
                <a:path w="1703683" h="891262">
                  <a:moveTo>
                    <a:pt x="22847" y="0"/>
                  </a:moveTo>
                  <a:lnTo>
                    <a:pt x="1680836" y="0"/>
                  </a:lnTo>
                  <a:cubicBezTo>
                    <a:pt x="1693454" y="0"/>
                    <a:pt x="1703683" y="10229"/>
                    <a:pt x="1703683" y="22847"/>
                  </a:cubicBezTo>
                  <a:lnTo>
                    <a:pt x="1703683" y="868415"/>
                  </a:lnTo>
                  <a:cubicBezTo>
                    <a:pt x="1703683" y="874474"/>
                    <a:pt x="1701276" y="880286"/>
                    <a:pt x="1696992" y="884570"/>
                  </a:cubicBezTo>
                  <a:cubicBezTo>
                    <a:pt x="1692707" y="888855"/>
                    <a:pt x="1686896" y="891262"/>
                    <a:pt x="1680836" y="891262"/>
                  </a:cubicBezTo>
                  <a:lnTo>
                    <a:pt x="22847" y="891262"/>
                  </a:lnTo>
                  <a:cubicBezTo>
                    <a:pt x="10229" y="891262"/>
                    <a:pt x="0" y="881033"/>
                    <a:pt x="0" y="868415"/>
                  </a:cubicBezTo>
                  <a:lnTo>
                    <a:pt x="0" y="22847"/>
                  </a:lnTo>
                  <a:cubicBezTo>
                    <a:pt x="0" y="10229"/>
                    <a:pt x="10229" y="0"/>
                    <a:pt x="22847" y="0"/>
                  </a:cubicBezTo>
                  <a:close/>
                </a:path>
              </a:pathLst>
            </a:custGeom>
            <a:blipFill>
              <a:blip r:embed="rId8"/>
              <a:stretch>
                <a:fillRect t="-1656" r="-7084" b="-1656"/>
              </a:stretch>
            </a:blipFill>
            <a:ln w="95250" cap="sq">
              <a:gradFill>
                <a:gsLst>
                  <a:gs pos="0">
                    <a:srgbClr val="5CE1E6">
                      <a:alpha val="100000"/>
                    </a:srgbClr>
                  </a:gs>
                  <a:gs pos="100000">
                    <a:srgbClr val="55D78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4790667" y="695213"/>
            <a:ext cx="831692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>
                <a:solidFill>
                  <a:srgbClr val="55D785"/>
                </a:solidFill>
                <a:latin typeface="Source Sans Pro Bold"/>
              </a:rPr>
              <a:t>Consumer Survey</a:t>
            </a:r>
          </a:p>
        </p:txBody>
      </p:sp>
      <p:sp>
        <p:nvSpPr>
          <p:cNvPr id="13" name="Freeform 13"/>
          <p:cNvSpPr/>
          <p:nvPr/>
        </p:nvSpPr>
        <p:spPr>
          <a:xfrm>
            <a:off x="4864600" y="679314"/>
            <a:ext cx="745357" cy="851837"/>
          </a:xfrm>
          <a:custGeom>
            <a:avLst/>
            <a:gdLst/>
            <a:ahLst/>
            <a:cxnLst/>
            <a:rect l="l" t="t" r="r" b="b"/>
            <a:pathLst>
              <a:path w="745357" h="851837">
                <a:moveTo>
                  <a:pt x="0" y="0"/>
                </a:moveTo>
                <a:lnTo>
                  <a:pt x="745357" y="0"/>
                </a:lnTo>
                <a:lnTo>
                  <a:pt x="745357" y="851837"/>
                </a:lnTo>
                <a:lnTo>
                  <a:pt x="0" y="8518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675239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0"/>
                </a:moveTo>
                <a:lnTo>
                  <a:pt x="3838259" y="0"/>
                </a:lnTo>
                <a:lnTo>
                  <a:pt x="3838259" y="3387263"/>
                </a:lnTo>
                <a:lnTo>
                  <a:pt x="0" y="3387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-225498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3387263"/>
                </a:moveTo>
                <a:lnTo>
                  <a:pt x="3838259" y="3387263"/>
                </a:lnTo>
                <a:lnTo>
                  <a:pt x="3838259" y="0"/>
                </a:lnTo>
                <a:lnTo>
                  <a:pt x="0" y="0"/>
                </a:lnTo>
                <a:lnTo>
                  <a:pt x="0" y="33872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31465" y="1919129"/>
            <a:ext cx="13280699" cy="7866053"/>
          </a:xfrm>
          <a:custGeom>
            <a:avLst/>
            <a:gdLst/>
            <a:ahLst/>
            <a:cxnLst/>
            <a:rect l="l" t="t" r="r" b="b"/>
            <a:pathLst>
              <a:path w="13280699" h="7866053">
                <a:moveTo>
                  <a:pt x="0" y="0"/>
                </a:moveTo>
                <a:lnTo>
                  <a:pt x="13280699" y="0"/>
                </a:lnTo>
                <a:lnTo>
                  <a:pt x="13280699" y="7866053"/>
                </a:lnTo>
                <a:lnTo>
                  <a:pt x="0" y="7866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922795" y="5478815"/>
            <a:ext cx="2213335" cy="221333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7"/>
              <a:stretch>
                <a:fillRect l="-16584" r="-79878" b="-3156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673998" y="4020405"/>
            <a:ext cx="2213335" cy="221333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8"/>
              <a:stretch>
                <a:fillRect l="223" r="223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123274" y="3237685"/>
            <a:ext cx="1889387" cy="188938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9"/>
              <a:stretch>
                <a:fillRect l="-24665" r="-24665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634999" y="4416449"/>
            <a:ext cx="1452762" cy="145276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44576" r="-44576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550515" y="6585482"/>
            <a:ext cx="1452762" cy="1452762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-21109" r="-21109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940699" y="7594434"/>
            <a:ext cx="1103778" cy="110377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-49553" r="-49553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3386075" y="607057"/>
            <a:ext cx="11274205" cy="822579"/>
            <a:chOff x="0" y="0"/>
            <a:chExt cx="15032274" cy="1096772"/>
          </a:xfrm>
        </p:grpSpPr>
        <p:sp>
          <p:nvSpPr>
            <p:cNvPr id="24" name="Freeform 24"/>
            <p:cNvSpPr/>
            <p:nvPr/>
          </p:nvSpPr>
          <p:spPr>
            <a:xfrm>
              <a:off x="0" y="41879"/>
              <a:ext cx="1040624" cy="1040624"/>
            </a:xfrm>
            <a:custGeom>
              <a:avLst/>
              <a:gdLst/>
              <a:ahLst/>
              <a:cxnLst/>
              <a:rect l="l" t="t" r="r" b="b"/>
              <a:pathLst>
                <a:path w="1040624" h="1040624">
                  <a:moveTo>
                    <a:pt x="0" y="0"/>
                  </a:moveTo>
                  <a:lnTo>
                    <a:pt x="1040624" y="0"/>
                  </a:lnTo>
                  <a:lnTo>
                    <a:pt x="1040624" y="1040624"/>
                  </a:lnTo>
                  <a:lnTo>
                    <a:pt x="0" y="1040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040624" y="66675"/>
              <a:ext cx="13991650" cy="1030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78"/>
                </a:lnSpc>
              </a:pPr>
              <a:r>
                <a:rPr lang="en-US" sz="5400">
                  <a:solidFill>
                    <a:srgbClr val="55D785"/>
                  </a:solidFill>
                  <a:latin typeface="Source Sans Pro Bold"/>
                </a:rPr>
                <a:t>Market Analysis - Target Segments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635338" y="7180994"/>
            <a:ext cx="1714500" cy="171450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03411" y="3324666"/>
            <a:ext cx="4483922" cy="448392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FF1015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273483" y="3499631"/>
            <a:ext cx="3121189" cy="504166"/>
            <a:chOff x="0" y="0"/>
            <a:chExt cx="764051" cy="12341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64051" cy="123417"/>
            </a:xfrm>
            <a:custGeom>
              <a:avLst/>
              <a:gdLst/>
              <a:ahLst/>
              <a:cxnLst/>
              <a:rect l="l" t="t" r="r" b="b"/>
              <a:pathLst>
                <a:path w="764051" h="123417">
                  <a:moveTo>
                    <a:pt x="61709" y="0"/>
                  </a:moveTo>
                  <a:lnTo>
                    <a:pt x="702342" y="0"/>
                  </a:lnTo>
                  <a:cubicBezTo>
                    <a:pt x="736423" y="0"/>
                    <a:pt x="764051" y="27628"/>
                    <a:pt x="764051" y="61709"/>
                  </a:cubicBezTo>
                  <a:lnTo>
                    <a:pt x="764051" y="61709"/>
                  </a:lnTo>
                  <a:cubicBezTo>
                    <a:pt x="764051" y="95789"/>
                    <a:pt x="736423" y="123417"/>
                    <a:pt x="702342" y="123417"/>
                  </a:cubicBezTo>
                  <a:lnTo>
                    <a:pt x="61709" y="123417"/>
                  </a:lnTo>
                  <a:cubicBezTo>
                    <a:pt x="27628" y="123417"/>
                    <a:pt x="0" y="95789"/>
                    <a:pt x="0" y="61709"/>
                  </a:cubicBezTo>
                  <a:lnTo>
                    <a:pt x="0" y="61709"/>
                  </a:lnTo>
                  <a:cubicBezTo>
                    <a:pt x="0" y="27628"/>
                    <a:pt x="27628" y="0"/>
                    <a:pt x="61709" y="0"/>
                  </a:cubicBezTo>
                  <a:close/>
                </a:path>
              </a:pathLst>
            </a:custGeom>
            <a:solidFill>
              <a:srgbClr val="00521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764051" cy="123417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2237"/>
                </a:lnSpc>
              </a:pPr>
              <a:r>
                <a:rPr lang="en-US" sz="1864">
                  <a:solidFill>
                    <a:srgbClr val="FFFFFF"/>
                  </a:solidFill>
                  <a:latin typeface="DM Sans Bold"/>
                </a:rPr>
                <a:t>Massive Market Potential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537246" y="3321049"/>
            <a:ext cx="2273504" cy="861330"/>
            <a:chOff x="0" y="0"/>
            <a:chExt cx="467203" cy="1770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67203" cy="177003"/>
            </a:xfrm>
            <a:custGeom>
              <a:avLst/>
              <a:gdLst/>
              <a:ahLst/>
              <a:cxnLst/>
              <a:rect l="l" t="t" r="r" b="b"/>
              <a:pathLst>
                <a:path w="467203" h="177003">
                  <a:moveTo>
                    <a:pt x="57890" y="0"/>
                  </a:moveTo>
                  <a:lnTo>
                    <a:pt x="409314" y="0"/>
                  </a:lnTo>
                  <a:cubicBezTo>
                    <a:pt x="424667" y="0"/>
                    <a:pt x="439391" y="6099"/>
                    <a:pt x="450248" y="16956"/>
                  </a:cubicBezTo>
                  <a:cubicBezTo>
                    <a:pt x="461104" y="27812"/>
                    <a:pt x="467203" y="42536"/>
                    <a:pt x="467203" y="57890"/>
                  </a:cubicBezTo>
                  <a:lnTo>
                    <a:pt x="467203" y="119113"/>
                  </a:lnTo>
                  <a:cubicBezTo>
                    <a:pt x="467203" y="134466"/>
                    <a:pt x="461104" y="149191"/>
                    <a:pt x="450248" y="160047"/>
                  </a:cubicBezTo>
                  <a:cubicBezTo>
                    <a:pt x="439391" y="170904"/>
                    <a:pt x="424667" y="177003"/>
                    <a:pt x="409314" y="177003"/>
                  </a:cubicBezTo>
                  <a:lnTo>
                    <a:pt x="57890" y="177003"/>
                  </a:lnTo>
                  <a:cubicBezTo>
                    <a:pt x="42536" y="177003"/>
                    <a:pt x="27812" y="170904"/>
                    <a:pt x="16956" y="160047"/>
                  </a:cubicBezTo>
                  <a:cubicBezTo>
                    <a:pt x="6099" y="149191"/>
                    <a:pt x="0" y="134466"/>
                    <a:pt x="0" y="119113"/>
                  </a:cubicBezTo>
                  <a:lnTo>
                    <a:pt x="0" y="57890"/>
                  </a:lnTo>
                  <a:cubicBezTo>
                    <a:pt x="0" y="42536"/>
                    <a:pt x="6099" y="27812"/>
                    <a:pt x="16956" y="16956"/>
                  </a:cubicBezTo>
                  <a:cubicBezTo>
                    <a:pt x="27812" y="6099"/>
                    <a:pt x="42536" y="0"/>
                    <a:pt x="57890" y="0"/>
                  </a:cubicBezTo>
                  <a:close/>
                </a:path>
              </a:pathLst>
            </a:custGeom>
            <a:solidFill>
              <a:srgbClr val="FF1015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467203" cy="177003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4157"/>
                </a:lnSpc>
              </a:pPr>
              <a:r>
                <a:rPr lang="en-US" sz="3464">
                  <a:solidFill>
                    <a:srgbClr val="FFFFFF"/>
                  </a:solidFill>
                  <a:latin typeface="DM Sans Bold"/>
                </a:rPr>
                <a:t>  Asia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13810751" y="3751714"/>
            <a:ext cx="462733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6887960" y="3002371"/>
            <a:ext cx="2360016" cy="2360016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3399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003277" y="2659434"/>
            <a:ext cx="1943996" cy="709645"/>
            <a:chOff x="0" y="0"/>
            <a:chExt cx="399490" cy="14583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99490" cy="145832"/>
            </a:xfrm>
            <a:custGeom>
              <a:avLst/>
              <a:gdLst/>
              <a:ahLst/>
              <a:cxnLst/>
              <a:rect l="l" t="t" r="r" b="b"/>
              <a:pathLst>
                <a:path w="399490" h="145832">
                  <a:moveTo>
                    <a:pt x="67702" y="0"/>
                  </a:moveTo>
                  <a:lnTo>
                    <a:pt x="331788" y="0"/>
                  </a:lnTo>
                  <a:cubicBezTo>
                    <a:pt x="349744" y="0"/>
                    <a:pt x="366964" y="7133"/>
                    <a:pt x="379660" y="19829"/>
                  </a:cubicBezTo>
                  <a:cubicBezTo>
                    <a:pt x="392357" y="32526"/>
                    <a:pt x="399490" y="49746"/>
                    <a:pt x="399490" y="67702"/>
                  </a:cubicBezTo>
                  <a:lnTo>
                    <a:pt x="399490" y="78129"/>
                  </a:lnTo>
                  <a:cubicBezTo>
                    <a:pt x="399490" y="96085"/>
                    <a:pt x="392357" y="113305"/>
                    <a:pt x="379660" y="126002"/>
                  </a:cubicBezTo>
                  <a:cubicBezTo>
                    <a:pt x="366964" y="138699"/>
                    <a:pt x="349744" y="145832"/>
                    <a:pt x="331788" y="145832"/>
                  </a:cubicBezTo>
                  <a:lnTo>
                    <a:pt x="67702" y="145832"/>
                  </a:lnTo>
                  <a:cubicBezTo>
                    <a:pt x="49746" y="145832"/>
                    <a:pt x="32526" y="138699"/>
                    <a:pt x="19829" y="126002"/>
                  </a:cubicBezTo>
                  <a:cubicBezTo>
                    <a:pt x="7133" y="113305"/>
                    <a:pt x="0" y="96085"/>
                    <a:pt x="0" y="78129"/>
                  </a:cubicBezTo>
                  <a:lnTo>
                    <a:pt x="0" y="67702"/>
                  </a:lnTo>
                  <a:cubicBezTo>
                    <a:pt x="0" y="49746"/>
                    <a:pt x="7133" y="32526"/>
                    <a:pt x="19829" y="19829"/>
                  </a:cubicBezTo>
                  <a:cubicBezTo>
                    <a:pt x="32526" y="7133"/>
                    <a:pt x="49746" y="0"/>
                    <a:pt x="67702" y="0"/>
                  </a:cubicBezTo>
                  <a:close/>
                </a:path>
              </a:pathLst>
            </a:custGeom>
            <a:solidFill>
              <a:srgbClr val="003399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0"/>
              <a:ext cx="399490" cy="145832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2957"/>
                </a:lnSpc>
              </a:pPr>
              <a:r>
                <a:rPr lang="en-US" sz="2464">
                  <a:solidFill>
                    <a:srgbClr val="FFFFFF"/>
                  </a:solidFill>
                  <a:latin typeface="DM Sans Bold"/>
                </a:rPr>
                <a:t>     Europe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144000" y="2762173"/>
            <a:ext cx="2676687" cy="504166"/>
            <a:chOff x="0" y="0"/>
            <a:chExt cx="655239" cy="12341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55239" cy="123417"/>
            </a:xfrm>
            <a:custGeom>
              <a:avLst/>
              <a:gdLst/>
              <a:ahLst/>
              <a:cxnLst/>
              <a:rect l="l" t="t" r="r" b="b"/>
              <a:pathLst>
                <a:path w="655239" h="123417">
                  <a:moveTo>
                    <a:pt x="61709" y="0"/>
                  </a:moveTo>
                  <a:lnTo>
                    <a:pt x="593530" y="0"/>
                  </a:lnTo>
                  <a:cubicBezTo>
                    <a:pt x="627611" y="0"/>
                    <a:pt x="655239" y="27628"/>
                    <a:pt x="655239" y="61709"/>
                  </a:cubicBezTo>
                  <a:lnTo>
                    <a:pt x="655239" y="61709"/>
                  </a:lnTo>
                  <a:cubicBezTo>
                    <a:pt x="655239" y="95789"/>
                    <a:pt x="627611" y="123417"/>
                    <a:pt x="593530" y="123417"/>
                  </a:cubicBezTo>
                  <a:lnTo>
                    <a:pt x="61709" y="123417"/>
                  </a:lnTo>
                  <a:cubicBezTo>
                    <a:pt x="27628" y="123417"/>
                    <a:pt x="0" y="95789"/>
                    <a:pt x="0" y="61709"/>
                  </a:cubicBezTo>
                  <a:lnTo>
                    <a:pt x="0" y="61709"/>
                  </a:lnTo>
                  <a:cubicBezTo>
                    <a:pt x="0" y="27628"/>
                    <a:pt x="27628" y="0"/>
                    <a:pt x="61709" y="0"/>
                  </a:cubicBezTo>
                  <a:close/>
                </a:path>
              </a:pathLst>
            </a:custGeom>
            <a:solidFill>
              <a:srgbClr val="00521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0"/>
              <a:ext cx="655239" cy="123417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2237"/>
                </a:lnSpc>
              </a:pPr>
              <a:r>
                <a:rPr lang="en-US" sz="1864">
                  <a:solidFill>
                    <a:srgbClr val="FFFFFF"/>
                  </a:solidFill>
                  <a:latin typeface="DM Sans Bold"/>
                </a:rPr>
                <a:t>Psychological Profile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>
            <a:off x="8947273" y="3014257"/>
            <a:ext cx="196727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Freeform 49"/>
          <p:cNvSpPr/>
          <p:nvPr/>
        </p:nvSpPr>
        <p:spPr>
          <a:xfrm>
            <a:off x="11702648" y="3512303"/>
            <a:ext cx="508102" cy="508102"/>
          </a:xfrm>
          <a:custGeom>
            <a:avLst/>
            <a:gdLst/>
            <a:ahLst/>
            <a:cxnLst/>
            <a:rect l="l" t="t" r="r" b="b"/>
            <a:pathLst>
              <a:path w="508102" h="508102">
                <a:moveTo>
                  <a:pt x="0" y="0"/>
                </a:moveTo>
                <a:lnTo>
                  <a:pt x="508102" y="0"/>
                </a:lnTo>
                <a:lnTo>
                  <a:pt x="508102" y="508102"/>
                </a:lnTo>
                <a:lnTo>
                  <a:pt x="0" y="5081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123274" y="2787781"/>
            <a:ext cx="452951" cy="452951"/>
          </a:xfrm>
          <a:custGeom>
            <a:avLst/>
            <a:gdLst/>
            <a:ahLst/>
            <a:cxnLst/>
            <a:rect l="l" t="t" r="r" b="b"/>
            <a:pathLst>
              <a:path w="452951" h="452951">
                <a:moveTo>
                  <a:pt x="0" y="0"/>
                </a:moveTo>
                <a:lnTo>
                  <a:pt x="452951" y="0"/>
                </a:lnTo>
                <a:lnTo>
                  <a:pt x="452951" y="452951"/>
                </a:lnTo>
                <a:lnTo>
                  <a:pt x="0" y="4529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5381360" y="8822859"/>
            <a:ext cx="1791072" cy="568976"/>
            <a:chOff x="0" y="0"/>
            <a:chExt cx="368064" cy="11692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68064" cy="116924"/>
            </a:xfrm>
            <a:custGeom>
              <a:avLst/>
              <a:gdLst/>
              <a:ahLst/>
              <a:cxnLst/>
              <a:rect l="l" t="t" r="r" b="b"/>
              <a:pathLst>
                <a:path w="368064" h="116924">
                  <a:moveTo>
                    <a:pt x="58462" y="0"/>
                  </a:moveTo>
                  <a:lnTo>
                    <a:pt x="309602" y="0"/>
                  </a:lnTo>
                  <a:cubicBezTo>
                    <a:pt x="341890" y="0"/>
                    <a:pt x="368064" y="26174"/>
                    <a:pt x="368064" y="58462"/>
                  </a:cubicBezTo>
                  <a:lnTo>
                    <a:pt x="368064" y="58462"/>
                  </a:lnTo>
                  <a:cubicBezTo>
                    <a:pt x="368064" y="90750"/>
                    <a:pt x="341890" y="116924"/>
                    <a:pt x="309602" y="116924"/>
                  </a:cubicBezTo>
                  <a:lnTo>
                    <a:pt x="58462" y="116924"/>
                  </a:lnTo>
                  <a:cubicBezTo>
                    <a:pt x="26174" y="116924"/>
                    <a:pt x="0" y="90750"/>
                    <a:pt x="0" y="58462"/>
                  </a:cubicBezTo>
                  <a:lnTo>
                    <a:pt x="0" y="58462"/>
                  </a:lnTo>
                  <a:cubicBezTo>
                    <a:pt x="0" y="26174"/>
                    <a:pt x="26174" y="0"/>
                    <a:pt x="58462" y="0"/>
                  </a:cubicBezTo>
                  <a:close/>
                </a:path>
              </a:pathLst>
            </a:custGeom>
            <a:solidFill>
              <a:srgbClr val="545454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0"/>
              <a:ext cx="368064" cy="116924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2597"/>
                </a:lnSpc>
              </a:pPr>
              <a:r>
                <a:rPr lang="en-US" sz="2164">
                  <a:solidFill>
                    <a:srgbClr val="FFFFFF"/>
                  </a:solidFill>
                  <a:latin typeface="DM Sans Bold"/>
                </a:rPr>
                <a:t>    Tertiary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3504130" y="4286250"/>
            <a:ext cx="1714500" cy="171450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5453295" y="8913456"/>
            <a:ext cx="387782" cy="387782"/>
          </a:xfrm>
          <a:custGeom>
            <a:avLst/>
            <a:gdLst/>
            <a:ahLst/>
            <a:cxnLst/>
            <a:rect l="l" t="t" r="r" b="b"/>
            <a:pathLst>
              <a:path w="387782" h="387782">
                <a:moveTo>
                  <a:pt x="0" y="0"/>
                </a:moveTo>
                <a:lnTo>
                  <a:pt x="387782" y="0"/>
                </a:lnTo>
                <a:lnTo>
                  <a:pt x="387782" y="387782"/>
                </a:lnTo>
                <a:lnTo>
                  <a:pt x="0" y="3877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5439936" y="6426942"/>
            <a:ext cx="1714500" cy="1714500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0"/>
                </a:lnSpc>
              </a:pPr>
              <a:endParaRPr/>
            </a:p>
          </p:txBody>
        </p:sp>
      </p:grpSp>
      <p:sp>
        <p:nvSpPr>
          <p:cNvPr id="61" name="AutoShape 61"/>
          <p:cNvSpPr/>
          <p:nvPr/>
        </p:nvSpPr>
        <p:spPr>
          <a:xfrm>
            <a:off x="4438344" y="5995798"/>
            <a:ext cx="1208476" cy="2800664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62"/>
          <p:cNvSpPr/>
          <p:nvPr/>
        </p:nvSpPr>
        <p:spPr>
          <a:xfrm>
            <a:off x="6274630" y="8141442"/>
            <a:ext cx="2266" cy="655020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63"/>
          <p:cNvSpPr/>
          <p:nvPr/>
        </p:nvSpPr>
        <p:spPr>
          <a:xfrm flipH="1">
            <a:off x="7210149" y="8162173"/>
            <a:ext cx="5425188" cy="945174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675239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0"/>
                </a:moveTo>
                <a:lnTo>
                  <a:pt x="3838259" y="0"/>
                </a:lnTo>
                <a:lnTo>
                  <a:pt x="3838259" y="3387263"/>
                </a:lnTo>
                <a:lnTo>
                  <a:pt x="0" y="3387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-225498" y="225498"/>
            <a:ext cx="3838258" cy="3387263"/>
          </a:xfrm>
          <a:custGeom>
            <a:avLst/>
            <a:gdLst/>
            <a:ahLst/>
            <a:cxnLst/>
            <a:rect l="l" t="t" r="r" b="b"/>
            <a:pathLst>
              <a:path w="3838258" h="3387263">
                <a:moveTo>
                  <a:pt x="0" y="3387263"/>
                </a:moveTo>
                <a:lnTo>
                  <a:pt x="3838259" y="3387263"/>
                </a:lnTo>
                <a:lnTo>
                  <a:pt x="3838259" y="0"/>
                </a:lnTo>
                <a:lnTo>
                  <a:pt x="0" y="0"/>
                </a:lnTo>
                <a:lnTo>
                  <a:pt x="0" y="33872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31708" y="1919288"/>
            <a:ext cx="13280707" cy="7866058"/>
          </a:xfrm>
          <a:custGeom>
            <a:avLst/>
            <a:gdLst/>
            <a:ahLst/>
            <a:cxnLst/>
            <a:rect l="l" t="t" r="r" b="b"/>
            <a:pathLst>
              <a:path w="13280707" h="7866058">
                <a:moveTo>
                  <a:pt x="0" y="0"/>
                </a:moveTo>
                <a:lnTo>
                  <a:pt x="13280707" y="0"/>
                </a:lnTo>
                <a:lnTo>
                  <a:pt x="13280707" y="7866057"/>
                </a:lnTo>
                <a:lnTo>
                  <a:pt x="0" y="7866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H="1" flipV="1">
            <a:off x="14268029" y="8473570"/>
            <a:ext cx="453499" cy="7477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4621896" y="5196054"/>
            <a:ext cx="722309" cy="6408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104398" y="3785942"/>
            <a:ext cx="529252" cy="3197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3688700" y="5134727"/>
            <a:ext cx="439085" cy="191092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9641608" y="3831049"/>
            <a:ext cx="243502" cy="564493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7183228" y="7464699"/>
            <a:ext cx="453499" cy="7477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7558494" y="4154532"/>
            <a:ext cx="347506" cy="720894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7961495" y="5035446"/>
            <a:ext cx="810767" cy="14063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3080257" y="6398341"/>
            <a:ext cx="605452" cy="220367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12775495" y="3372285"/>
            <a:ext cx="376047" cy="373826"/>
          </a:xfrm>
          <a:prstGeom prst="line">
            <a:avLst/>
          </a:prstGeom>
          <a:ln w="66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623042" y="2876798"/>
            <a:ext cx="1605617" cy="160561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7"/>
              <a:stretch>
                <a:fillRect l="-12849" r="-12849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531428" y="4246700"/>
            <a:ext cx="1605617" cy="160561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8"/>
              <a:stretch>
                <a:fillRect l="223" r="223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754563" y="3589475"/>
            <a:ext cx="1605617" cy="160561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9"/>
              <a:stretch>
                <a:fillRect l="-12849" r="-12849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175045" y="4392284"/>
            <a:ext cx="1605617" cy="160561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16369" r="-16369"/>
              </a:stretch>
            </a:blip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754563" y="5195092"/>
            <a:ext cx="1605617" cy="1605617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3867510" y="4059228"/>
            <a:ext cx="1605617" cy="160561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223" r="223"/>
              </a:stretch>
            </a:blip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5767421" y="6551137"/>
            <a:ext cx="1605617" cy="1605617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3"/>
              <a:stretch>
                <a:fillRect l="223" r="223"/>
              </a:stretch>
            </a:blip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12819775" y="7674428"/>
            <a:ext cx="1605617" cy="1605617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4"/>
              <a:stretch>
                <a:fillRect l="-12842" r="-12842"/>
              </a:stretch>
            </a:blipFill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2893386" y="3589475"/>
            <a:ext cx="563319" cy="563319"/>
            <a:chOff x="0" y="0"/>
            <a:chExt cx="6350000" cy="6350000"/>
          </a:xfrm>
        </p:grpSpPr>
        <p:sp>
          <p:nvSpPr>
            <p:cNvPr id="40" name="Freeform 4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5"/>
              <a:stretch>
                <a:fillRect l="223" r="223"/>
              </a:stretch>
            </a:blip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4308835" y="4396058"/>
            <a:ext cx="563319" cy="563319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5"/>
              <a:stretch>
                <a:fillRect l="223" r="223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1686234" y="5199258"/>
            <a:ext cx="562928" cy="562928"/>
            <a:chOff x="0" y="0"/>
            <a:chExt cx="6350000" cy="6350000"/>
          </a:xfrm>
        </p:grpSpPr>
        <p:sp>
          <p:nvSpPr>
            <p:cNvPr id="46" name="Freeform 4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6"/>
              <a:stretch>
                <a:fillRect l="-16584" r="-79878" b="-31561"/>
              </a:stretch>
            </a:blipFill>
          </p:spPr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9747209" y="4201427"/>
            <a:ext cx="561975" cy="561975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7"/>
              <a:stretch>
                <a:fillRect l="-24665" r="-24665"/>
              </a:stretch>
            </a:blip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8772262" y="2876798"/>
            <a:ext cx="561975" cy="561975"/>
            <a:chOff x="0" y="0"/>
            <a:chExt cx="6350000" cy="6350000"/>
          </a:xfrm>
        </p:grpSpPr>
        <p:sp>
          <p:nvSpPr>
            <p:cNvPr id="52" name="Freeform 5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7"/>
              <a:stretch>
                <a:fillRect l="-24665" r="-24665"/>
              </a:stretch>
            </a:blipFill>
          </p:spPr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5135146" y="4059228"/>
            <a:ext cx="561975" cy="561975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8"/>
              <a:stretch>
                <a:fillRect l="-44576" r="-44576"/>
              </a:stretch>
            </a:blipFill>
          </p:spPr>
        </p:sp>
      </p:grp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6968073" y="6551137"/>
            <a:ext cx="561975" cy="561975"/>
            <a:chOff x="0" y="0"/>
            <a:chExt cx="6350000" cy="6350000"/>
          </a:xfrm>
        </p:grpSpPr>
        <p:sp>
          <p:nvSpPr>
            <p:cNvPr id="58" name="Freeform 5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9"/>
              <a:stretch>
                <a:fillRect l="-21109" r="-21109"/>
              </a:stretch>
            </a:blipFill>
          </p:spPr>
        </p:sp>
      </p:grpSp>
      <p:grpSp>
        <p:nvGrpSpPr>
          <p:cNvPr id="60" name="Group 60"/>
          <p:cNvGrpSpPr>
            <a:grpSpLocks noChangeAspect="1"/>
          </p:cNvGrpSpPr>
          <p:nvPr/>
        </p:nvGrpSpPr>
        <p:grpSpPr>
          <a:xfrm>
            <a:off x="13986492" y="7674428"/>
            <a:ext cx="561975" cy="561975"/>
            <a:chOff x="0" y="0"/>
            <a:chExt cx="6350000" cy="6350000"/>
          </a:xfrm>
        </p:grpSpPr>
        <p:sp>
          <p:nvSpPr>
            <p:cNvPr id="61" name="Freeform 61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A442D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20"/>
              <a:stretch>
                <a:fillRect l="-49553" r="-49553"/>
              </a:stretch>
            </a:blipFill>
          </p:spPr>
        </p:sp>
      </p:grpSp>
      <p:grpSp>
        <p:nvGrpSpPr>
          <p:cNvPr id="63" name="Group 63"/>
          <p:cNvGrpSpPr/>
          <p:nvPr/>
        </p:nvGrpSpPr>
        <p:grpSpPr>
          <a:xfrm>
            <a:off x="13068854" y="3067655"/>
            <a:ext cx="2599795" cy="504166"/>
            <a:chOff x="0" y="0"/>
            <a:chExt cx="636416" cy="12341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36416" cy="123417"/>
            </a:xfrm>
            <a:custGeom>
              <a:avLst/>
              <a:gdLst/>
              <a:ahLst/>
              <a:cxnLst/>
              <a:rect l="l" t="t" r="r" b="b"/>
              <a:pathLst>
                <a:path w="636416" h="123417">
                  <a:moveTo>
                    <a:pt x="61709" y="0"/>
                  </a:moveTo>
                  <a:lnTo>
                    <a:pt x="574708" y="0"/>
                  </a:lnTo>
                  <a:cubicBezTo>
                    <a:pt x="591074" y="0"/>
                    <a:pt x="606770" y="6501"/>
                    <a:pt x="618342" y="18074"/>
                  </a:cubicBezTo>
                  <a:cubicBezTo>
                    <a:pt x="629915" y="29647"/>
                    <a:pt x="636416" y="45343"/>
                    <a:pt x="636416" y="61709"/>
                  </a:cubicBezTo>
                  <a:lnTo>
                    <a:pt x="636416" y="61709"/>
                  </a:lnTo>
                  <a:cubicBezTo>
                    <a:pt x="636416" y="95789"/>
                    <a:pt x="608788" y="123417"/>
                    <a:pt x="574708" y="123417"/>
                  </a:cubicBezTo>
                  <a:lnTo>
                    <a:pt x="61709" y="123417"/>
                  </a:lnTo>
                  <a:cubicBezTo>
                    <a:pt x="27628" y="123417"/>
                    <a:pt x="0" y="95789"/>
                    <a:pt x="0" y="61709"/>
                  </a:cubicBezTo>
                  <a:lnTo>
                    <a:pt x="0" y="61709"/>
                  </a:lnTo>
                  <a:cubicBezTo>
                    <a:pt x="0" y="27628"/>
                    <a:pt x="27628" y="0"/>
                    <a:pt x="61709" y="0"/>
                  </a:cubicBezTo>
                  <a:close/>
                </a:path>
              </a:pathLst>
            </a:custGeom>
            <a:solidFill>
              <a:srgbClr val="00521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0"/>
              <a:ext cx="636416" cy="123417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2237"/>
                </a:lnSpc>
              </a:pPr>
              <a:r>
                <a:rPr lang="en-US" sz="1864">
                  <a:solidFill>
                    <a:srgbClr val="FFFFFF"/>
                  </a:solidFill>
                  <a:latin typeface="DM Sans Bold"/>
                </a:rPr>
                <a:t>Greatest Of All-Time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4983051" y="4943009"/>
            <a:ext cx="2004799" cy="504166"/>
            <a:chOff x="0" y="0"/>
            <a:chExt cx="490764" cy="123417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490764" cy="123417"/>
            </a:xfrm>
            <a:custGeom>
              <a:avLst/>
              <a:gdLst/>
              <a:ahLst/>
              <a:cxnLst/>
              <a:rect l="l" t="t" r="r" b="b"/>
              <a:pathLst>
                <a:path w="490764" h="123417">
                  <a:moveTo>
                    <a:pt x="61709" y="0"/>
                  </a:moveTo>
                  <a:lnTo>
                    <a:pt x="429056" y="0"/>
                  </a:lnTo>
                  <a:cubicBezTo>
                    <a:pt x="463136" y="0"/>
                    <a:pt x="490764" y="27628"/>
                    <a:pt x="490764" y="61709"/>
                  </a:cubicBezTo>
                  <a:lnTo>
                    <a:pt x="490764" y="61709"/>
                  </a:lnTo>
                  <a:cubicBezTo>
                    <a:pt x="490764" y="95789"/>
                    <a:pt x="463136" y="123417"/>
                    <a:pt x="429056" y="123417"/>
                  </a:cubicBezTo>
                  <a:lnTo>
                    <a:pt x="61709" y="123417"/>
                  </a:lnTo>
                  <a:cubicBezTo>
                    <a:pt x="27628" y="123417"/>
                    <a:pt x="0" y="95789"/>
                    <a:pt x="0" y="61709"/>
                  </a:cubicBezTo>
                  <a:lnTo>
                    <a:pt x="0" y="61709"/>
                  </a:lnTo>
                  <a:cubicBezTo>
                    <a:pt x="0" y="27628"/>
                    <a:pt x="27628" y="0"/>
                    <a:pt x="61709" y="0"/>
                  </a:cubicBezTo>
                  <a:close/>
                </a:path>
              </a:pathLst>
            </a:custGeom>
            <a:solidFill>
              <a:srgbClr val="00521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0"/>
              <a:ext cx="490764" cy="123417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2237"/>
                </a:lnSpc>
              </a:pPr>
              <a:r>
                <a:rPr lang="en-US" sz="1864">
                  <a:solidFill>
                    <a:srgbClr val="FFFFFF"/>
                  </a:solidFill>
                  <a:latin typeface="DM Sans Bold"/>
                </a:rPr>
                <a:t>Large Streamer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3347340" y="6367014"/>
            <a:ext cx="770995" cy="504166"/>
            <a:chOff x="0" y="0"/>
            <a:chExt cx="188736" cy="12341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88736" cy="123417"/>
            </a:xfrm>
            <a:custGeom>
              <a:avLst/>
              <a:gdLst/>
              <a:ahLst/>
              <a:cxnLst/>
              <a:rect l="l" t="t" r="r" b="b"/>
              <a:pathLst>
                <a:path w="188736" h="123417">
                  <a:moveTo>
                    <a:pt x="61709" y="0"/>
                  </a:moveTo>
                  <a:lnTo>
                    <a:pt x="127027" y="0"/>
                  </a:lnTo>
                  <a:cubicBezTo>
                    <a:pt x="161108" y="0"/>
                    <a:pt x="188736" y="27628"/>
                    <a:pt x="188736" y="61709"/>
                  </a:cubicBezTo>
                  <a:lnTo>
                    <a:pt x="188736" y="61709"/>
                  </a:lnTo>
                  <a:cubicBezTo>
                    <a:pt x="188736" y="95789"/>
                    <a:pt x="161108" y="123417"/>
                    <a:pt x="127027" y="123417"/>
                  </a:cubicBezTo>
                  <a:lnTo>
                    <a:pt x="61709" y="123417"/>
                  </a:lnTo>
                  <a:cubicBezTo>
                    <a:pt x="27628" y="123417"/>
                    <a:pt x="0" y="95789"/>
                    <a:pt x="0" y="61709"/>
                  </a:cubicBezTo>
                  <a:lnTo>
                    <a:pt x="0" y="61709"/>
                  </a:lnTo>
                  <a:cubicBezTo>
                    <a:pt x="0" y="27628"/>
                    <a:pt x="27628" y="0"/>
                    <a:pt x="61709" y="0"/>
                  </a:cubicBezTo>
                  <a:close/>
                </a:path>
              </a:pathLst>
            </a:custGeom>
            <a:solidFill>
              <a:srgbClr val="00521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0" y="0"/>
              <a:ext cx="188736" cy="123417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2237"/>
                </a:lnSpc>
              </a:pPr>
              <a:r>
                <a:rPr lang="en-US" sz="1864">
                  <a:solidFill>
                    <a:srgbClr val="FFFFFF"/>
                  </a:solidFill>
                  <a:latin typeface="DM Sans Bold"/>
                </a:rPr>
                <a:t>Pro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6735346" y="4763402"/>
            <a:ext cx="1389805" cy="700649"/>
            <a:chOff x="0" y="0"/>
            <a:chExt cx="340217" cy="17151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340217" cy="171515"/>
            </a:xfrm>
            <a:custGeom>
              <a:avLst/>
              <a:gdLst/>
              <a:ahLst/>
              <a:cxnLst/>
              <a:rect l="l" t="t" r="r" b="b"/>
              <a:pathLst>
                <a:path w="340217" h="171515">
                  <a:moveTo>
                    <a:pt x="85758" y="0"/>
                  </a:moveTo>
                  <a:lnTo>
                    <a:pt x="254460" y="0"/>
                  </a:lnTo>
                  <a:cubicBezTo>
                    <a:pt x="301822" y="0"/>
                    <a:pt x="340217" y="38395"/>
                    <a:pt x="340217" y="85758"/>
                  </a:cubicBezTo>
                  <a:lnTo>
                    <a:pt x="340217" y="85758"/>
                  </a:lnTo>
                  <a:cubicBezTo>
                    <a:pt x="340217" y="108502"/>
                    <a:pt x="331182" y="130315"/>
                    <a:pt x="315099" y="146397"/>
                  </a:cubicBezTo>
                  <a:cubicBezTo>
                    <a:pt x="299017" y="162480"/>
                    <a:pt x="277204" y="171515"/>
                    <a:pt x="254460" y="171515"/>
                  </a:cubicBezTo>
                  <a:lnTo>
                    <a:pt x="85758" y="171515"/>
                  </a:lnTo>
                  <a:cubicBezTo>
                    <a:pt x="63013" y="171515"/>
                    <a:pt x="41200" y="162480"/>
                    <a:pt x="25118" y="146397"/>
                  </a:cubicBezTo>
                  <a:cubicBezTo>
                    <a:pt x="9035" y="130315"/>
                    <a:pt x="0" y="108502"/>
                    <a:pt x="0" y="85758"/>
                  </a:cubicBezTo>
                  <a:lnTo>
                    <a:pt x="0" y="85758"/>
                  </a:lnTo>
                  <a:cubicBezTo>
                    <a:pt x="0" y="63013"/>
                    <a:pt x="9035" y="41200"/>
                    <a:pt x="25118" y="25118"/>
                  </a:cubicBezTo>
                  <a:cubicBezTo>
                    <a:pt x="41200" y="9035"/>
                    <a:pt x="63013" y="0"/>
                    <a:pt x="85758" y="0"/>
                  </a:cubicBezTo>
                  <a:close/>
                </a:path>
              </a:pathLst>
            </a:custGeom>
            <a:solidFill>
              <a:srgbClr val="00521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4" name="TextBox 74"/>
            <p:cNvSpPr txBox="1"/>
            <p:nvPr/>
          </p:nvSpPr>
          <p:spPr>
            <a:xfrm>
              <a:off x="0" y="0"/>
              <a:ext cx="340217" cy="171515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1877"/>
                </a:lnSpc>
              </a:pPr>
              <a:r>
                <a:rPr lang="en-US" sz="1564">
                  <a:solidFill>
                    <a:srgbClr val="FFFFFF"/>
                  </a:solidFill>
                  <a:latin typeface="DM Sans Bold"/>
                </a:rPr>
                <a:t>Analytical Streamers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7530048" y="7216283"/>
            <a:ext cx="2002162" cy="502557"/>
            <a:chOff x="0" y="0"/>
            <a:chExt cx="490119" cy="123023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490119" cy="123023"/>
            </a:xfrm>
            <a:custGeom>
              <a:avLst/>
              <a:gdLst/>
              <a:ahLst/>
              <a:cxnLst/>
              <a:rect l="l" t="t" r="r" b="b"/>
              <a:pathLst>
                <a:path w="490119" h="123023">
                  <a:moveTo>
                    <a:pt x="61512" y="0"/>
                  </a:moveTo>
                  <a:lnTo>
                    <a:pt x="428607" y="0"/>
                  </a:lnTo>
                  <a:cubicBezTo>
                    <a:pt x="444921" y="0"/>
                    <a:pt x="460567" y="6481"/>
                    <a:pt x="472102" y="18016"/>
                  </a:cubicBezTo>
                  <a:cubicBezTo>
                    <a:pt x="483638" y="29552"/>
                    <a:pt x="490119" y="45198"/>
                    <a:pt x="490119" y="61512"/>
                  </a:cubicBezTo>
                  <a:lnTo>
                    <a:pt x="490119" y="61512"/>
                  </a:lnTo>
                  <a:cubicBezTo>
                    <a:pt x="490119" y="95484"/>
                    <a:pt x="462579" y="123023"/>
                    <a:pt x="428607" y="123023"/>
                  </a:cubicBezTo>
                  <a:lnTo>
                    <a:pt x="61512" y="123023"/>
                  </a:lnTo>
                  <a:cubicBezTo>
                    <a:pt x="45198" y="123023"/>
                    <a:pt x="29552" y="116543"/>
                    <a:pt x="18016" y="105007"/>
                  </a:cubicBezTo>
                  <a:cubicBezTo>
                    <a:pt x="6481" y="93471"/>
                    <a:pt x="0" y="77826"/>
                    <a:pt x="0" y="61512"/>
                  </a:cubicBezTo>
                  <a:lnTo>
                    <a:pt x="0" y="61512"/>
                  </a:lnTo>
                  <a:cubicBezTo>
                    <a:pt x="0" y="45198"/>
                    <a:pt x="6481" y="29552"/>
                    <a:pt x="18016" y="18016"/>
                  </a:cubicBezTo>
                  <a:cubicBezTo>
                    <a:pt x="29552" y="6481"/>
                    <a:pt x="45198" y="0"/>
                    <a:pt x="61512" y="0"/>
                  </a:cubicBezTo>
                  <a:close/>
                </a:path>
              </a:pathLst>
            </a:custGeom>
            <a:solidFill>
              <a:srgbClr val="00521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0" y="0"/>
              <a:ext cx="490119" cy="123023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2237"/>
                </a:lnSpc>
              </a:pPr>
              <a:r>
                <a:rPr lang="en-US" sz="1864">
                  <a:solidFill>
                    <a:srgbClr val="FFFFFF"/>
                  </a:solidFill>
                  <a:latin typeface="DM Sans Bold"/>
                </a:rPr>
                <a:t>Large Streamer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9532209" y="3518141"/>
            <a:ext cx="991975" cy="504166"/>
            <a:chOff x="0" y="0"/>
            <a:chExt cx="242830" cy="12341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42830" cy="123417"/>
            </a:xfrm>
            <a:custGeom>
              <a:avLst/>
              <a:gdLst/>
              <a:ahLst/>
              <a:cxnLst/>
              <a:rect l="l" t="t" r="r" b="b"/>
              <a:pathLst>
                <a:path w="242830" h="123417">
                  <a:moveTo>
                    <a:pt x="61709" y="0"/>
                  </a:moveTo>
                  <a:lnTo>
                    <a:pt x="181122" y="0"/>
                  </a:lnTo>
                  <a:cubicBezTo>
                    <a:pt x="215202" y="0"/>
                    <a:pt x="242830" y="27628"/>
                    <a:pt x="242830" y="61709"/>
                  </a:cubicBezTo>
                  <a:lnTo>
                    <a:pt x="242830" y="61709"/>
                  </a:lnTo>
                  <a:cubicBezTo>
                    <a:pt x="242830" y="78075"/>
                    <a:pt x="236329" y="93771"/>
                    <a:pt x="224756" y="105343"/>
                  </a:cubicBezTo>
                  <a:cubicBezTo>
                    <a:pt x="213184" y="116916"/>
                    <a:pt x="197488" y="123417"/>
                    <a:pt x="181122" y="123417"/>
                  </a:cubicBezTo>
                  <a:lnTo>
                    <a:pt x="61709" y="123417"/>
                  </a:lnTo>
                  <a:cubicBezTo>
                    <a:pt x="27628" y="123417"/>
                    <a:pt x="0" y="95789"/>
                    <a:pt x="0" y="61709"/>
                  </a:cubicBezTo>
                  <a:lnTo>
                    <a:pt x="0" y="61709"/>
                  </a:lnTo>
                  <a:cubicBezTo>
                    <a:pt x="0" y="27628"/>
                    <a:pt x="27628" y="0"/>
                    <a:pt x="61709" y="0"/>
                  </a:cubicBezTo>
                  <a:close/>
                </a:path>
              </a:pathLst>
            </a:custGeom>
            <a:solidFill>
              <a:srgbClr val="00521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0" y="0"/>
              <a:ext cx="242830" cy="123417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2237"/>
                </a:lnSpc>
              </a:pPr>
              <a:r>
                <a:rPr lang="en-US" sz="1864">
                  <a:solidFill>
                    <a:srgbClr val="FFFFFF"/>
                  </a:solidFill>
                  <a:latin typeface="DM Sans Bold"/>
                </a:rPr>
                <a:t>Ex-Pro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2875535" y="5160678"/>
            <a:ext cx="991975" cy="504166"/>
            <a:chOff x="0" y="0"/>
            <a:chExt cx="242830" cy="123417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242830" cy="123417"/>
            </a:xfrm>
            <a:custGeom>
              <a:avLst/>
              <a:gdLst/>
              <a:ahLst/>
              <a:cxnLst/>
              <a:rect l="l" t="t" r="r" b="b"/>
              <a:pathLst>
                <a:path w="242830" h="123417">
                  <a:moveTo>
                    <a:pt x="61709" y="0"/>
                  </a:moveTo>
                  <a:lnTo>
                    <a:pt x="181122" y="0"/>
                  </a:lnTo>
                  <a:cubicBezTo>
                    <a:pt x="215202" y="0"/>
                    <a:pt x="242830" y="27628"/>
                    <a:pt x="242830" y="61709"/>
                  </a:cubicBezTo>
                  <a:lnTo>
                    <a:pt x="242830" y="61709"/>
                  </a:lnTo>
                  <a:cubicBezTo>
                    <a:pt x="242830" y="78075"/>
                    <a:pt x="236329" y="93771"/>
                    <a:pt x="224756" y="105343"/>
                  </a:cubicBezTo>
                  <a:cubicBezTo>
                    <a:pt x="213184" y="116916"/>
                    <a:pt x="197488" y="123417"/>
                    <a:pt x="181122" y="123417"/>
                  </a:cubicBezTo>
                  <a:lnTo>
                    <a:pt x="61709" y="123417"/>
                  </a:lnTo>
                  <a:cubicBezTo>
                    <a:pt x="27628" y="123417"/>
                    <a:pt x="0" y="95789"/>
                    <a:pt x="0" y="61709"/>
                  </a:cubicBezTo>
                  <a:lnTo>
                    <a:pt x="0" y="61709"/>
                  </a:lnTo>
                  <a:cubicBezTo>
                    <a:pt x="0" y="27628"/>
                    <a:pt x="27628" y="0"/>
                    <a:pt x="61709" y="0"/>
                  </a:cubicBezTo>
                  <a:close/>
                </a:path>
              </a:pathLst>
            </a:custGeom>
            <a:solidFill>
              <a:srgbClr val="00521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0"/>
              <a:ext cx="242830" cy="123417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2237"/>
                </a:lnSpc>
              </a:pPr>
              <a:r>
                <a:rPr lang="en-US" sz="1864">
                  <a:solidFill>
                    <a:srgbClr val="FFFFFF"/>
                  </a:solidFill>
                  <a:latin typeface="DM Sans Bold"/>
                </a:rPr>
                <a:t>Ex-Pro</a:t>
              </a: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4688947" y="8127356"/>
            <a:ext cx="1729433" cy="692427"/>
            <a:chOff x="0" y="0"/>
            <a:chExt cx="423356" cy="169502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423356" cy="169502"/>
            </a:xfrm>
            <a:custGeom>
              <a:avLst/>
              <a:gdLst/>
              <a:ahLst/>
              <a:cxnLst/>
              <a:rect l="l" t="t" r="r" b="b"/>
              <a:pathLst>
                <a:path w="423356" h="169502">
                  <a:moveTo>
                    <a:pt x="84751" y="0"/>
                  </a:moveTo>
                  <a:lnTo>
                    <a:pt x="338605" y="0"/>
                  </a:lnTo>
                  <a:cubicBezTo>
                    <a:pt x="385412" y="0"/>
                    <a:pt x="423356" y="37944"/>
                    <a:pt x="423356" y="84751"/>
                  </a:cubicBezTo>
                  <a:lnTo>
                    <a:pt x="423356" y="84751"/>
                  </a:lnTo>
                  <a:cubicBezTo>
                    <a:pt x="423356" y="107229"/>
                    <a:pt x="414427" y="128785"/>
                    <a:pt x="398533" y="144679"/>
                  </a:cubicBezTo>
                  <a:cubicBezTo>
                    <a:pt x="382639" y="160573"/>
                    <a:pt x="361082" y="169502"/>
                    <a:pt x="338605" y="169502"/>
                  </a:cubicBezTo>
                  <a:lnTo>
                    <a:pt x="84751" y="169502"/>
                  </a:lnTo>
                  <a:cubicBezTo>
                    <a:pt x="62274" y="169502"/>
                    <a:pt x="40717" y="160573"/>
                    <a:pt x="24823" y="144679"/>
                  </a:cubicBezTo>
                  <a:cubicBezTo>
                    <a:pt x="8929" y="128785"/>
                    <a:pt x="0" y="107229"/>
                    <a:pt x="0" y="84751"/>
                  </a:cubicBezTo>
                  <a:lnTo>
                    <a:pt x="0" y="84751"/>
                  </a:lnTo>
                  <a:cubicBezTo>
                    <a:pt x="0" y="62274"/>
                    <a:pt x="8929" y="40717"/>
                    <a:pt x="24823" y="24823"/>
                  </a:cubicBezTo>
                  <a:cubicBezTo>
                    <a:pt x="40717" y="8929"/>
                    <a:pt x="62274" y="0"/>
                    <a:pt x="84751" y="0"/>
                  </a:cubicBezTo>
                  <a:close/>
                </a:path>
              </a:pathLst>
            </a:custGeom>
            <a:solidFill>
              <a:srgbClr val="00521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0" y="-9525"/>
              <a:ext cx="423356" cy="179027"/>
            </a:xfrm>
            <a:prstGeom prst="rect">
              <a:avLst/>
            </a:prstGeom>
          </p:spPr>
          <p:txBody>
            <a:bodyPr lIns="65107" tIns="65107" rIns="65107" bIns="65107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>
                  <a:solidFill>
                    <a:srgbClr val="FFFFFF"/>
                  </a:solidFill>
                  <a:latin typeface="DM Sans Bold"/>
                </a:rPr>
                <a:t>Large Content Creator</a:t>
              </a:r>
            </a:p>
          </p:txBody>
        </p:sp>
      </p:grpSp>
      <p:sp>
        <p:nvSpPr>
          <p:cNvPr id="87" name="Freeform 87"/>
          <p:cNvSpPr/>
          <p:nvPr/>
        </p:nvSpPr>
        <p:spPr>
          <a:xfrm>
            <a:off x="4986954" y="638466"/>
            <a:ext cx="780468" cy="780468"/>
          </a:xfrm>
          <a:custGeom>
            <a:avLst/>
            <a:gdLst/>
            <a:ahLst/>
            <a:cxnLst/>
            <a:rect l="l" t="t" r="r" b="b"/>
            <a:pathLst>
              <a:path w="780468" h="780468">
                <a:moveTo>
                  <a:pt x="0" y="0"/>
                </a:moveTo>
                <a:lnTo>
                  <a:pt x="780467" y="0"/>
                </a:lnTo>
                <a:lnTo>
                  <a:pt x="780467" y="780468"/>
                </a:lnTo>
                <a:lnTo>
                  <a:pt x="0" y="7804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88" name="TextBox 88"/>
          <p:cNvSpPr txBox="1"/>
          <p:nvPr/>
        </p:nvSpPr>
        <p:spPr>
          <a:xfrm>
            <a:off x="4166543" y="673732"/>
            <a:ext cx="10493737" cy="75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</a:pPr>
            <a:r>
              <a:rPr lang="en-US" sz="5400">
                <a:solidFill>
                  <a:srgbClr val="55D785"/>
                </a:solidFill>
                <a:latin typeface="Source Sans Pro Bold"/>
              </a:rPr>
              <a:t>Promotion - Streamers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2376</Words>
  <Application>Microsoft Office PowerPoint</Application>
  <PresentationFormat>Custom</PresentationFormat>
  <Paragraphs>465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Open Sauce Bold</vt:lpstr>
      <vt:lpstr>DM Sans</vt:lpstr>
      <vt:lpstr>Source Sans Pro</vt:lpstr>
      <vt:lpstr>Codec Pro ExtraBold</vt:lpstr>
      <vt:lpstr>Telegraf Ultra-Bold</vt:lpstr>
      <vt:lpstr>DM Sans Bold</vt:lpstr>
      <vt:lpstr>Canva Sans Bold</vt:lpstr>
      <vt:lpstr>Source Sans Pro Italics</vt:lpstr>
      <vt:lpstr>Calibri</vt:lpstr>
      <vt:lpstr>Open Sans</vt:lpstr>
      <vt:lpstr>Poppins Bold</vt:lpstr>
      <vt:lpstr>Source Sans Pro Bold</vt:lpstr>
      <vt:lpstr>Open Sans Bold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MaokAI Presentation</dc:title>
  <cp:lastModifiedBy>Dario Kristensen</cp:lastModifiedBy>
  <cp:revision>19</cp:revision>
  <dcterms:created xsi:type="dcterms:W3CDTF">2006-08-16T00:00:00Z</dcterms:created>
  <dcterms:modified xsi:type="dcterms:W3CDTF">2024-03-25T23:38:27Z</dcterms:modified>
  <dc:identifier>DAF-1WM0SwY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4114459-e220-4ae9-b339-4ebe6008cdd4_Enabled">
    <vt:lpwstr>true</vt:lpwstr>
  </property>
  <property fmtid="{D5CDD505-2E9C-101B-9397-08002B2CF9AE}" pid="3" name="MSIP_Label_b4114459-e220-4ae9-b339-4ebe6008cdd4_SetDate">
    <vt:lpwstr>2024-03-25T22:10:11Z</vt:lpwstr>
  </property>
  <property fmtid="{D5CDD505-2E9C-101B-9397-08002B2CF9AE}" pid="4" name="MSIP_Label_b4114459-e220-4ae9-b339-4ebe6008cdd4_Method">
    <vt:lpwstr>Standard</vt:lpwstr>
  </property>
  <property fmtid="{D5CDD505-2E9C-101B-9397-08002B2CF9AE}" pid="5" name="MSIP_Label_b4114459-e220-4ae9-b339-4ebe6008cdd4_Name">
    <vt:lpwstr>b4114459-e220-4ae9-b339-4ebe6008cdd4</vt:lpwstr>
  </property>
  <property fmtid="{D5CDD505-2E9C-101B-9397-08002B2CF9AE}" pid="6" name="MSIP_Label_b4114459-e220-4ae9-b339-4ebe6008cdd4_SiteId">
    <vt:lpwstr>8482881e-3699-4b3f-b135-cf4800bc1efb</vt:lpwstr>
  </property>
  <property fmtid="{D5CDD505-2E9C-101B-9397-08002B2CF9AE}" pid="7" name="MSIP_Label_b4114459-e220-4ae9-b339-4ebe6008cdd4_ActionId">
    <vt:lpwstr>7a202acf-b5b0-4bac-a8b1-2ba2c83bba73</vt:lpwstr>
  </property>
  <property fmtid="{D5CDD505-2E9C-101B-9397-08002B2CF9AE}" pid="8" name="MSIP_Label_b4114459-e220-4ae9-b339-4ebe6008cdd4_ContentBits">
    <vt:lpwstr>0</vt:lpwstr>
  </property>
</Properties>
</file>